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tt" ContentType="text/vtt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  <p:sldMasterId id="2147483659" r:id="rId2"/>
  </p:sldMasterIdLst>
  <p:notesMasterIdLst>
    <p:notesMasterId r:id="rId29"/>
  </p:notesMasterIdLst>
  <p:sldIdLst>
    <p:sldId id="257" r:id="rId3"/>
    <p:sldId id="262" r:id="rId4"/>
    <p:sldId id="289" r:id="rId5"/>
    <p:sldId id="258" r:id="rId6"/>
    <p:sldId id="283" r:id="rId7"/>
    <p:sldId id="286" r:id="rId8"/>
    <p:sldId id="284" r:id="rId9"/>
    <p:sldId id="296" r:id="rId10"/>
    <p:sldId id="294" r:id="rId11"/>
    <p:sldId id="295" r:id="rId12"/>
    <p:sldId id="300" r:id="rId13"/>
    <p:sldId id="297" r:id="rId14"/>
    <p:sldId id="298" r:id="rId15"/>
    <p:sldId id="301" r:id="rId16"/>
    <p:sldId id="299" r:id="rId17"/>
    <p:sldId id="302" r:id="rId18"/>
    <p:sldId id="290" r:id="rId19"/>
    <p:sldId id="291" r:id="rId20"/>
    <p:sldId id="292" r:id="rId21"/>
    <p:sldId id="276" r:id="rId22"/>
    <p:sldId id="275" r:id="rId23"/>
    <p:sldId id="293" r:id="rId24"/>
    <p:sldId id="285" r:id="rId25"/>
    <p:sldId id="279" r:id="rId26"/>
    <p:sldId id="287" r:id="rId27"/>
    <p:sldId id="269" r:id="rId2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Gothic A1 ExtraBold" panose="020B0600000101010101" charset="0"/>
      <p:bold r:id="rId36"/>
    </p:embeddedFont>
    <p:embeddedFont>
      <p:font typeface="G마켓 산스 TTF Bold" panose="02000000000000000000" pitchFamily="2" charset="-127"/>
      <p:bold r:id="rId37"/>
    </p:embeddedFont>
    <p:embeddedFont>
      <p:font typeface="G마켓 산스 TTF Medium" panose="02000000000000000000" pitchFamily="2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00002F"/>
    <a:srgbClr val="B9B9B9"/>
    <a:srgbClr val="EDEDED"/>
    <a:srgbClr val="FFFFFF"/>
    <a:srgbClr val="8DBABD"/>
    <a:srgbClr val="634EEA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41" autoAdjust="0"/>
    <p:restoredTop sz="80909" autoAdjust="0"/>
  </p:normalViewPr>
  <p:slideViewPr>
    <p:cSldViewPr snapToGrid="0">
      <p:cViewPr varScale="1">
        <p:scale>
          <a:sx n="107" d="100"/>
          <a:sy n="107" d="100"/>
        </p:scale>
        <p:origin x="2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 한밭대학교 컴퓨터공학과 발표자 김진우입니다</a:t>
            </a:r>
            <a:r>
              <a:rPr lang="en-US" altLang="ko-KR" dirty="0"/>
              <a:t>. </a:t>
            </a:r>
            <a:r>
              <a:rPr lang="ko-KR" altLang="en-US" dirty="0"/>
              <a:t>지금부터 </a:t>
            </a:r>
            <a:r>
              <a:rPr lang="en-US" altLang="ko-KR" dirty="0"/>
              <a:t>RTC</a:t>
            </a:r>
            <a:r>
              <a:rPr lang="ko-KR" altLang="en-US" dirty="0"/>
              <a:t>팀 </a:t>
            </a:r>
            <a:r>
              <a:rPr lang="en-US" altLang="ko-KR" dirty="0"/>
              <a:t>360</a:t>
            </a:r>
            <a:r>
              <a:rPr lang="ko-KR" altLang="en-US" dirty="0"/>
              <a:t>도 몰입형 가상현실 원격 제어 시스템 발표 시작하겠습니다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팀원은 김진우</a:t>
            </a:r>
            <a:r>
              <a:rPr lang="en-US" altLang="ko-KR" dirty="0"/>
              <a:t>, </a:t>
            </a:r>
            <a:r>
              <a:rPr lang="ko-KR" altLang="en-US" dirty="0" err="1"/>
              <a:t>김자용</a:t>
            </a:r>
            <a:r>
              <a:rPr lang="en-US" altLang="ko-KR" dirty="0"/>
              <a:t>, </a:t>
            </a:r>
            <a:r>
              <a:rPr lang="ko-KR" altLang="en-US" dirty="0"/>
              <a:t>김현기입니다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187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Unity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 와 </a:t>
            </a:r>
            <a:r>
              <a:rPr lang="en-US" altLang="ko-KR" dirty="0" err="1"/>
              <a:t>webrtc</a:t>
            </a:r>
            <a:r>
              <a:rPr lang="en-US" altLang="ko-KR" dirty="0"/>
              <a:t> server</a:t>
            </a:r>
            <a:r>
              <a:rPr lang="ko-KR" altLang="en-US" dirty="0"/>
              <a:t>부분에서 네트워크 속도에 따른 해상도 설정을 하는 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129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Unity server</a:t>
            </a:r>
            <a:r>
              <a:rPr lang="ko-KR" altLang="en-US" dirty="0"/>
              <a:t>에서 </a:t>
            </a:r>
            <a:r>
              <a:rPr lang="en-US" altLang="ko-KR" dirty="0" err="1"/>
              <a:t>webrtc</a:t>
            </a:r>
            <a:r>
              <a:rPr lang="en-US" altLang="ko-KR" dirty="0"/>
              <a:t> server</a:t>
            </a:r>
            <a:r>
              <a:rPr lang="ko-KR" altLang="en-US" dirty="0"/>
              <a:t>로 부터 데이터 수신 받고 영상 데이터를 인코딩하는 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486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Unity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부분에서 인코딩한 영상 데이터를 </a:t>
            </a:r>
            <a:r>
              <a:rPr lang="en-US" altLang="ko-KR" dirty="0"/>
              <a:t>inverse Object</a:t>
            </a:r>
            <a:r>
              <a:rPr lang="ko-KR" altLang="en-US" dirty="0"/>
              <a:t>에 매핑한 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715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Unity server</a:t>
            </a:r>
            <a:r>
              <a:rPr lang="ko-KR" altLang="en-US" dirty="0"/>
              <a:t>부분에서 </a:t>
            </a:r>
            <a:r>
              <a:rPr lang="ko-KR" altLang="en-US" dirty="0" err="1"/>
              <a:t>오큘러스</a:t>
            </a:r>
            <a:r>
              <a:rPr lang="ko-KR" altLang="en-US" dirty="0"/>
              <a:t> 장비 </a:t>
            </a:r>
            <a:r>
              <a:rPr lang="ko-KR" altLang="en-US" dirty="0" err="1"/>
              <a:t>연결과정입니다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530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Unity server </a:t>
            </a:r>
            <a:r>
              <a:rPr lang="ko-KR" altLang="en-US" dirty="0"/>
              <a:t>부분에서 </a:t>
            </a:r>
            <a:r>
              <a:rPr lang="en-US" altLang="ko-KR" dirty="0" err="1"/>
              <a:t>Mainpulator</a:t>
            </a:r>
            <a:r>
              <a:rPr lang="en-US" altLang="ko-KR" dirty="0"/>
              <a:t> </a:t>
            </a:r>
            <a:r>
              <a:rPr lang="ko-KR" altLang="en-US" dirty="0"/>
              <a:t>서버에 전송하기전 </a:t>
            </a:r>
            <a:endParaRPr lang="en-US" altLang="ko-KR" dirty="0"/>
          </a:p>
          <a:p>
            <a:r>
              <a:rPr lang="ko-KR" altLang="en-US" dirty="0"/>
              <a:t>컨트롤러 데이터의 동작 범위 기준을 설정하여 </a:t>
            </a:r>
            <a:r>
              <a:rPr lang="ko-KR" altLang="en-US" dirty="0" err="1"/>
              <a:t>임계값</a:t>
            </a:r>
            <a:r>
              <a:rPr lang="ko-KR" altLang="en-US" dirty="0"/>
              <a:t> 이상 데이터를 수집하는 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43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Unity serve</a:t>
            </a:r>
            <a:r>
              <a:rPr lang="ko-KR" altLang="en-US" dirty="0"/>
              <a:t>부분에서 컨트롤러 데이터 매핑하여 처리하는 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106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유니티 서버 부분에서 </a:t>
            </a:r>
            <a:r>
              <a:rPr lang="ko-KR" altLang="en-US" dirty="0" err="1"/>
              <a:t>매니퓰레이터</a:t>
            </a:r>
            <a:r>
              <a:rPr lang="ko-KR" altLang="en-US" dirty="0"/>
              <a:t> 서버로 컨트롤러 데이터를 송신하기 위해 </a:t>
            </a:r>
            <a:r>
              <a:rPr lang="en-US" altLang="ko-KR" dirty="0"/>
              <a:t>NETMQ Publish </a:t>
            </a:r>
            <a:r>
              <a:rPr lang="ko-KR" altLang="en-US" dirty="0"/>
              <a:t>패턴을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56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매니퓰레이터</a:t>
            </a:r>
            <a:r>
              <a:rPr lang="ko-KR" altLang="en-US" dirty="0"/>
              <a:t> 서버 부분에서 유니티 서버로 컨트롤러 데이터를 </a:t>
            </a:r>
            <a:r>
              <a:rPr lang="ko-KR" altLang="en-US" dirty="0" err="1"/>
              <a:t>수신받기</a:t>
            </a:r>
            <a:r>
              <a:rPr lang="ko-KR" altLang="en-US" dirty="0"/>
              <a:t> 위해  </a:t>
            </a:r>
            <a:r>
              <a:rPr lang="en-US" altLang="ko-KR" dirty="0" err="1"/>
              <a:t>zmq</a:t>
            </a:r>
            <a:r>
              <a:rPr lang="en-US" altLang="ko-KR" dirty="0"/>
              <a:t> subscribe </a:t>
            </a:r>
            <a:r>
              <a:rPr lang="ko-KR" altLang="en-US" dirty="0"/>
              <a:t>패턴을 사용하였습니다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644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매니퓰레이터</a:t>
            </a:r>
            <a:r>
              <a:rPr lang="ko-KR" altLang="en-US" dirty="0"/>
              <a:t> 서버 부분에서 수신한 컨트롤러 데이터와 </a:t>
            </a:r>
            <a:r>
              <a:rPr lang="ko-KR" altLang="en-US" dirty="0" err="1"/>
              <a:t>매니퓰레이터</a:t>
            </a:r>
            <a:r>
              <a:rPr lang="ko-KR" altLang="en-US" dirty="0"/>
              <a:t> 값을 매핑하여 제어하는 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379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미로봇의 최대 조종각도를 설정하여 미로봇이 설치된 환경의 최대 가동범위를 벗어나지 않도록 설정한 내용입니다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070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목차 말씀 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첫번째는 목표 및 추진전략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두번째로 요구사항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세번째로 주요 알고리즘 및 설계 방법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네번째로는 결론 순으로 발표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383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활용한 </a:t>
            </a:r>
            <a:r>
              <a:rPr lang="en-US" altLang="ko-KR" dirty="0" err="1"/>
              <a:t>webrtc</a:t>
            </a:r>
            <a:r>
              <a:rPr lang="en-US" altLang="ko-KR" dirty="0"/>
              <a:t> </a:t>
            </a:r>
            <a:r>
              <a:rPr lang="ko-KR" altLang="en-US" dirty="0"/>
              <a:t>순서도와</a:t>
            </a:r>
            <a:r>
              <a:rPr lang="en-US" altLang="ko-KR" dirty="0"/>
              <a:t>, </a:t>
            </a:r>
            <a:r>
              <a:rPr lang="ko-KR" altLang="en-US" dirty="0"/>
              <a:t>시퀀스 다이어그램입니다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082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사용한 유니티와 </a:t>
            </a:r>
            <a:r>
              <a:rPr lang="ko-KR" altLang="en-US" dirty="0" err="1"/>
              <a:t>매니퓰레이터의</a:t>
            </a:r>
            <a:r>
              <a:rPr lang="ko-KR" altLang="en-US" dirty="0"/>
              <a:t> 순서도와 시퀀스 다이어그램입니다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973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설계방법입니다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8</a:t>
            </a:r>
            <a:r>
              <a:rPr lang="ko-KR" altLang="en-US" dirty="0"/>
              <a:t>일까지 최초 요구사항을 토대로 버전</a:t>
            </a:r>
            <a:r>
              <a:rPr lang="en-US" altLang="ko-KR" dirty="0"/>
              <a:t>1</a:t>
            </a:r>
            <a:r>
              <a:rPr lang="ko-KR" altLang="en-US" dirty="0"/>
              <a:t>을 개발하였고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8</a:t>
            </a:r>
            <a:r>
              <a:rPr lang="ko-KR" altLang="en-US" dirty="0"/>
              <a:t>일 지도 교수님의 수정 및 개선사항을 토대로 버전 </a:t>
            </a:r>
            <a:r>
              <a:rPr lang="en-US" altLang="ko-KR" dirty="0"/>
              <a:t>2</a:t>
            </a:r>
            <a:r>
              <a:rPr lang="ko-KR" altLang="en-US" dirty="0"/>
              <a:t>를 개발하였습니다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마지막으로는 공학설계 입문 학생들 대상으로 </a:t>
            </a:r>
            <a:r>
              <a:rPr lang="ko-KR" altLang="en-US" dirty="0" err="1"/>
              <a:t>필드테스팅을</a:t>
            </a:r>
            <a:r>
              <a:rPr lang="ko-KR" altLang="en-US" dirty="0"/>
              <a:t> 진행하여 요구사항을 수집 후 버전 </a:t>
            </a:r>
            <a:r>
              <a:rPr lang="en-US" altLang="ko-KR" dirty="0"/>
              <a:t>3</a:t>
            </a:r>
            <a:r>
              <a:rPr lang="ko-KR" altLang="en-US" dirty="0"/>
              <a:t>을 개발하는 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743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수행역할입니다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김진우는 가상환경</a:t>
            </a:r>
            <a:r>
              <a:rPr lang="en-US" altLang="ko-KR" dirty="0"/>
              <a:t>,</a:t>
            </a:r>
            <a:r>
              <a:rPr lang="ko-KR" altLang="en-US" dirty="0"/>
              <a:t>김현기는 </a:t>
            </a:r>
            <a:r>
              <a:rPr lang="ko-KR" altLang="en-US" dirty="0" err="1"/>
              <a:t>매니퓰레이터</a:t>
            </a:r>
            <a:r>
              <a:rPr lang="ko-KR" altLang="en-US" dirty="0"/>
              <a:t> 조작</a:t>
            </a:r>
            <a:r>
              <a:rPr lang="en-US" altLang="ko-KR" dirty="0"/>
              <a:t>,</a:t>
            </a:r>
            <a:r>
              <a:rPr lang="ko-KR" altLang="en-US" dirty="0"/>
              <a:t>김자용은 </a:t>
            </a:r>
            <a:r>
              <a:rPr lang="en-US" altLang="ko-KR" dirty="0" err="1"/>
              <a:t>webrtc</a:t>
            </a:r>
            <a:r>
              <a:rPr lang="ko-KR" altLang="en-US" dirty="0"/>
              <a:t>부분을 담당하였습니다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460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이번 </a:t>
            </a:r>
            <a:r>
              <a:rPr lang="en-US" altLang="ko-KR" dirty="0"/>
              <a:t>1</a:t>
            </a:r>
            <a:r>
              <a:rPr lang="ko-KR" altLang="en-US" dirty="0"/>
              <a:t>학기 동안 개발한 </a:t>
            </a:r>
            <a:r>
              <a:rPr lang="ko-KR" altLang="en-US" dirty="0" err="1"/>
              <a:t>캡스톤</a:t>
            </a:r>
            <a:r>
              <a:rPr lang="ko-KR" altLang="en-US" dirty="0"/>
              <a:t> 디자인 데모 영상입니다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영상에서는 물체를 집은 후 위</a:t>
            </a:r>
            <a:r>
              <a:rPr lang="en-US" altLang="ko-KR" dirty="0"/>
              <a:t>, </a:t>
            </a:r>
            <a:r>
              <a:rPr lang="ko-KR" altLang="en-US" dirty="0"/>
              <a:t>아래</a:t>
            </a:r>
            <a:r>
              <a:rPr lang="en-US" altLang="ko-KR" dirty="0"/>
              <a:t>, </a:t>
            </a:r>
            <a:r>
              <a:rPr lang="ko-KR" altLang="en-US" dirty="0"/>
              <a:t>좌</a:t>
            </a:r>
            <a:r>
              <a:rPr lang="en-US" altLang="ko-KR" dirty="0"/>
              <a:t>, </a:t>
            </a:r>
            <a:r>
              <a:rPr lang="ko-KR" altLang="en-US" dirty="0"/>
              <a:t>우 이동이 가능한 것과 </a:t>
            </a:r>
            <a:r>
              <a:rPr lang="en-US" altLang="ko-KR" dirty="0"/>
              <a:t>360</a:t>
            </a:r>
            <a:r>
              <a:rPr lang="ko-KR" altLang="en-US" dirty="0"/>
              <a:t>도 시야에 대한 사각 지대가 없다는 것을 보여주는 영상입니다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712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요구사항 명세 미치 결과 요약입니다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기존의 </a:t>
            </a:r>
            <a:r>
              <a:rPr lang="en-US" altLang="ko-KR" dirty="0"/>
              <a:t>1</a:t>
            </a:r>
            <a:r>
              <a:rPr lang="ko-KR" altLang="en-US" dirty="0"/>
              <a:t>차로 계획발표에서 정의한 요구사항이 </a:t>
            </a:r>
            <a:r>
              <a:rPr lang="en-US" altLang="ko-KR" dirty="0"/>
              <a:t>1</a:t>
            </a:r>
            <a:r>
              <a:rPr lang="ko-KR" altLang="en-US" dirty="0"/>
              <a:t>번에서 </a:t>
            </a:r>
            <a:r>
              <a:rPr lang="en-US" altLang="ko-KR" dirty="0"/>
              <a:t>11</a:t>
            </a:r>
            <a:r>
              <a:rPr lang="ko-KR" altLang="en-US" dirty="0"/>
              <a:t>번까지는 달성 완료 하였고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</a:t>
            </a:r>
            <a:r>
              <a:rPr lang="en-US" altLang="ko-KR" dirty="0"/>
              <a:t>,3</a:t>
            </a:r>
            <a:r>
              <a:rPr lang="ko-KR" altLang="en-US" dirty="0"/>
              <a:t>차로 추가한 요구사항 </a:t>
            </a:r>
            <a:r>
              <a:rPr lang="en-US" altLang="ko-KR" dirty="0"/>
              <a:t>12</a:t>
            </a:r>
            <a:r>
              <a:rPr lang="ko-KR" altLang="en-US" dirty="0"/>
              <a:t>에서 </a:t>
            </a:r>
            <a:r>
              <a:rPr lang="en-US" altLang="ko-KR" dirty="0"/>
              <a:t>16</a:t>
            </a:r>
            <a:r>
              <a:rPr lang="ko-KR" altLang="en-US" dirty="0"/>
              <a:t>번까지 중 </a:t>
            </a:r>
            <a:r>
              <a:rPr lang="en-US" altLang="ko-KR" dirty="0"/>
              <a:t>13,16 </a:t>
            </a:r>
            <a:r>
              <a:rPr lang="ko-KR" altLang="en-US" dirty="0"/>
              <a:t>번은 </a:t>
            </a:r>
            <a:r>
              <a:rPr lang="ko-KR" altLang="en-US" dirty="0" err="1"/>
              <a:t>미달성하였습니다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달성 불가 원인은 시스템 장비 구성 요소</a:t>
            </a:r>
            <a:r>
              <a:rPr lang="en-US" altLang="ko-KR" dirty="0"/>
              <a:t>, </a:t>
            </a:r>
            <a:r>
              <a:rPr lang="ko-KR" altLang="en-US" dirty="0"/>
              <a:t>새로운 서버 구축을 위한 설계 방법 및 개발시간</a:t>
            </a:r>
            <a:r>
              <a:rPr lang="en-US" altLang="ko-KR" dirty="0"/>
              <a:t>, </a:t>
            </a:r>
            <a:r>
              <a:rPr lang="ko-KR" altLang="en-US" dirty="0"/>
              <a:t>요구사항 정의로 인한 시간</a:t>
            </a:r>
            <a:r>
              <a:rPr lang="en-US" altLang="ko-KR" dirty="0"/>
              <a:t>, </a:t>
            </a:r>
            <a:r>
              <a:rPr lang="ko-KR" altLang="en-US" dirty="0"/>
              <a:t>조종 감도 설정 데이터 부족과 사용자 맞춤형 인터페이스</a:t>
            </a:r>
            <a:r>
              <a:rPr lang="en-US" altLang="ko-KR" dirty="0"/>
              <a:t>, </a:t>
            </a:r>
            <a:r>
              <a:rPr lang="ko-KR" altLang="en-US" dirty="0"/>
              <a:t>컨트롤러 기울기 센서 기반 제어 기준이 필요하여 달성 불가하였습니다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달성 불가한 요구사항들은 </a:t>
            </a:r>
            <a:r>
              <a:rPr lang="ko-KR" altLang="en-US" dirty="0" err="1"/>
              <a:t>캡스톤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에서 조종환경 </a:t>
            </a:r>
            <a:r>
              <a:rPr lang="en-US" altLang="ko-KR" dirty="0"/>
              <a:t>UI</a:t>
            </a:r>
            <a:r>
              <a:rPr lang="ko-KR" altLang="en-US" dirty="0"/>
              <a:t>와</a:t>
            </a:r>
            <a:r>
              <a:rPr lang="en-US" altLang="ko-KR" dirty="0"/>
              <a:t>, </a:t>
            </a:r>
            <a:r>
              <a:rPr lang="ko-KR" altLang="en-US" dirty="0"/>
              <a:t>사용자 맞춤형 인터페이스를 위한 정의 및 설계 하여 고도화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531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개발하고자 하는 시스템이 필요한 이유 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첫번째로는 현재 로봇의 자율화는 실제 환경의 변수들을 통제하기 어려워 정확한 처리가 힘든 기술입니다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두번째로는 로봇의 원격 조종 기술은 작업자가 원격에서 자신이 직접 환경을 조작 하는 기술인대 해당 기술은 </a:t>
            </a:r>
            <a:r>
              <a:rPr lang="en-US" altLang="ko-KR" dirty="0"/>
              <a:t>180</a:t>
            </a:r>
            <a:r>
              <a:rPr lang="ko-KR" altLang="en-US" dirty="0"/>
              <a:t>도 카메라를 사용하기에 사각지대가 존재한다는 문제점이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그렇기에 해당 문제점들을 보완하고 해결할 수 있는 시스템을 개발하는 것을 목표로 두었습니다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91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캡스톤</a:t>
            </a:r>
            <a:r>
              <a:rPr lang="ko-KR" altLang="en-US" dirty="0"/>
              <a:t> 디자인 </a:t>
            </a:r>
            <a:r>
              <a:rPr lang="en-US" altLang="ko-KR" dirty="0"/>
              <a:t>1 </a:t>
            </a:r>
            <a:r>
              <a:rPr lang="ko-KR" altLang="en-US" dirty="0"/>
              <a:t>목표입니다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목표는 </a:t>
            </a:r>
            <a:r>
              <a:rPr lang="en-US" altLang="ko-KR" dirty="0"/>
              <a:t>360</a:t>
            </a:r>
            <a:r>
              <a:rPr lang="ko-KR" altLang="en-US" dirty="0"/>
              <a:t>도 몰입형 가상현실 원격 로봇 제어 시스템을 개발하는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시스템을 개발하는 목적은 앞서 말했던 문제점들을 보완하고 해결하기 위해서 가상환경에서 현실과 유사한 환경을 구사하여 원격에서도 로봇을 </a:t>
            </a:r>
            <a:r>
              <a:rPr lang="ko-KR" altLang="en-US" dirty="0" err="1"/>
              <a:t>제어하는것입니다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해당 기술을 통해 인간의 시야와 흡사한 조종 환경을 구사하여 작업자에게 실제와 같은 몰입감을 제공 할 수 있고 적은 카메라로 사각지대의 한계를 개선할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밑의 그림은 해당 시스템을 구축하기 위해 필요한 기술을 간략하게 그림으로 설명해 놓은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264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시스템을 개발하고자 저희가 진행한 추진 전략입니다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처음으로는 최초 정의한 요구사항을 기반으로 프로토타입을 개발하는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두번째로는 개발한 프로토타입을 지도 교수님에게 평가 받은 후 수정 및 개선 의견을 바탕으로 요구사항을 수정하는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세번째로는 필드 테스팅을 통한 사용자들의 요구사항을 </a:t>
            </a:r>
            <a:r>
              <a:rPr lang="ko-KR" altLang="en-US" dirty="0" err="1"/>
              <a:t>수집하는것입니다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2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요구사항입니다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기존의 </a:t>
            </a:r>
            <a:r>
              <a:rPr lang="en-US" altLang="ko-KR" dirty="0"/>
              <a:t>1</a:t>
            </a:r>
            <a:r>
              <a:rPr lang="ko-KR" altLang="en-US" dirty="0"/>
              <a:t>차로 계획발표에서 정의한 요구사항이 </a:t>
            </a:r>
            <a:r>
              <a:rPr lang="en-US" altLang="ko-KR" dirty="0"/>
              <a:t>1</a:t>
            </a:r>
            <a:r>
              <a:rPr lang="ko-KR" altLang="en-US" dirty="0"/>
              <a:t>번에서 </a:t>
            </a:r>
            <a:r>
              <a:rPr lang="en-US" altLang="ko-KR" dirty="0"/>
              <a:t>11</a:t>
            </a:r>
            <a:r>
              <a:rPr lang="ko-KR" altLang="en-US" dirty="0" err="1"/>
              <a:t>번까지이고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차로 중간발표를 진행한후 </a:t>
            </a:r>
            <a:r>
              <a:rPr lang="en-US" altLang="ko-KR" dirty="0"/>
              <a:t>12</a:t>
            </a:r>
            <a:r>
              <a:rPr lang="ko-KR" altLang="en-US" dirty="0"/>
              <a:t>번에서 </a:t>
            </a:r>
            <a:r>
              <a:rPr lang="en-US" altLang="ko-KR" dirty="0"/>
              <a:t>14</a:t>
            </a:r>
            <a:r>
              <a:rPr lang="ko-KR" altLang="en-US" dirty="0"/>
              <a:t>번까지 요구사항을 추가하였고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마지막으로 공학설계입문 수업을 통한 학생들에게 테스트를 하여 요구사항을 마지막으로 추가하였습니다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제시한 표는 정의한 요구사항대로 달성도를 표시하였습니다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078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장비 구성 요구사항입니다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가상 </a:t>
            </a:r>
            <a:r>
              <a:rPr lang="en-US" altLang="ko-KR" dirty="0" err="1"/>
              <a:t>vr</a:t>
            </a:r>
            <a:r>
              <a:rPr lang="ko-KR" altLang="en-US" dirty="0"/>
              <a:t>환경을 구축하기 위해 그래픽 구현이 가능하고 터치 컨트롤러 이용이 가능한 </a:t>
            </a:r>
            <a:r>
              <a:rPr lang="ko-KR" altLang="en-US" dirty="0" err="1"/>
              <a:t>오큘러스퀘스트</a:t>
            </a:r>
            <a:r>
              <a:rPr lang="en-US" altLang="ko-KR" dirty="0"/>
              <a:t>2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360</a:t>
            </a:r>
            <a:r>
              <a:rPr lang="ko-KR" altLang="en-US" dirty="0"/>
              <a:t>도 카메라 데이터를 받기 위해 높은 해상도 처리가 가능하고 스트리밍 지원이 가능한 </a:t>
            </a:r>
            <a:r>
              <a:rPr lang="ko-KR" altLang="en-US" dirty="0" err="1"/>
              <a:t>리코세타</a:t>
            </a:r>
            <a:r>
              <a:rPr lang="ko-KR" altLang="en-US" dirty="0"/>
              <a:t> </a:t>
            </a:r>
            <a:r>
              <a:rPr lang="en-US" altLang="ko-KR" dirty="0"/>
              <a:t>v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매니퓰레이터를</a:t>
            </a:r>
            <a:r>
              <a:rPr lang="ko-KR" altLang="en-US" dirty="0"/>
              <a:t> 조작하기 위해 다양한 제어를 지원하고 정밀 조작이 가능한 미로봇을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800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알고리즘입니다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Webrtc</a:t>
            </a:r>
            <a:r>
              <a:rPr lang="en-US" altLang="ko-KR" dirty="0"/>
              <a:t> server</a:t>
            </a:r>
            <a:r>
              <a:rPr lang="ko-KR" altLang="en-US" dirty="0"/>
              <a:t>부분에서 </a:t>
            </a:r>
            <a:r>
              <a:rPr lang="en-US" altLang="ko-KR" dirty="0"/>
              <a:t>NAT</a:t>
            </a:r>
            <a:r>
              <a:rPr lang="ko-KR" altLang="en-US" dirty="0"/>
              <a:t>환경에서 외부</a:t>
            </a:r>
            <a:r>
              <a:rPr lang="en-US" altLang="ko-KR" dirty="0"/>
              <a:t> IP</a:t>
            </a:r>
            <a:r>
              <a:rPr lang="ko-KR" altLang="en-US" dirty="0"/>
              <a:t>를 받아 외부 네트워크와 연결하기 위해 </a:t>
            </a:r>
            <a:r>
              <a:rPr lang="en-US" altLang="ko-KR" dirty="0"/>
              <a:t>STUN Server</a:t>
            </a:r>
            <a:r>
              <a:rPr lang="ko-KR" altLang="en-US" dirty="0"/>
              <a:t>를 활용하였습니다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992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Cam</a:t>
            </a:r>
            <a:r>
              <a:rPr lang="ko-KR" altLang="en-US" dirty="0"/>
              <a:t>과 </a:t>
            </a:r>
            <a:r>
              <a:rPr lang="en-US" altLang="ko-KR" dirty="0" err="1"/>
              <a:t>webrtc</a:t>
            </a:r>
            <a:r>
              <a:rPr lang="en-US" altLang="ko-KR" dirty="0"/>
              <a:t> serve</a:t>
            </a:r>
            <a:r>
              <a:rPr lang="ko-KR" altLang="en-US" dirty="0"/>
              <a:t>부분에서 각 </a:t>
            </a:r>
            <a:r>
              <a:rPr lang="en-US" altLang="ko-KR" dirty="0"/>
              <a:t>peer</a:t>
            </a:r>
            <a:r>
              <a:rPr lang="ko-KR" altLang="en-US" dirty="0"/>
              <a:t>간 연결을 위해 </a:t>
            </a:r>
            <a:r>
              <a:rPr lang="en-US" altLang="ko-KR" dirty="0"/>
              <a:t>Signaling Server</a:t>
            </a:r>
            <a:r>
              <a:rPr lang="ko-KR" altLang="en-US" dirty="0"/>
              <a:t>를 활용하였습니다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412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0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452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48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15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213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03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659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74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01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940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37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54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-135000" y="135000"/>
            <a:ext cx="1080000" cy="81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8199000" y="5913000"/>
            <a:ext cx="1080000" cy="81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6AE59B3F-81D4-808F-6D21-5CC02824A503}"/>
              </a:ext>
            </a:extLst>
          </p:cNvPr>
          <p:cNvSpPr/>
          <p:nvPr userDrawn="1"/>
        </p:nvSpPr>
        <p:spPr>
          <a:xfrm rot="5400000">
            <a:off x="-135000" y="135000"/>
            <a:ext cx="1080000" cy="81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B2F06CC5-7C88-CC1A-45DE-9C9106C25449}"/>
              </a:ext>
            </a:extLst>
          </p:cNvPr>
          <p:cNvSpPr/>
          <p:nvPr userDrawn="1"/>
        </p:nvSpPr>
        <p:spPr>
          <a:xfrm rot="16200000">
            <a:off x="8199000" y="5913000"/>
            <a:ext cx="1080000" cy="81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42823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1.jpeg"/><Relationship Id="rId10" Type="http://schemas.openxmlformats.org/officeDocument/2006/relationships/image" Target="../media/image20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22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23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11" Type="http://schemas.openxmlformats.org/officeDocument/2006/relationships/image" Target="../media/image25.png"/><Relationship Id="rId5" Type="http://schemas.openxmlformats.org/officeDocument/2006/relationships/image" Target="../media/image11.jpeg"/><Relationship Id="rId10" Type="http://schemas.openxmlformats.org/officeDocument/2006/relationships/image" Target="../media/image24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11" Type="http://schemas.openxmlformats.org/officeDocument/2006/relationships/image" Target="../media/image27.png"/><Relationship Id="rId5" Type="http://schemas.openxmlformats.org/officeDocument/2006/relationships/image" Target="../media/image11.jpeg"/><Relationship Id="rId10" Type="http://schemas.openxmlformats.org/officeDocument/2006/relationships/image" Target="../media/image26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28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29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30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31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32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microsoft.com/office/2017/04/relationships/track" Target="../media/track1.vtt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jpeg"/><Relationship Id="rId10" Type="http://schemas.openxmlformats.org/officeDocument/2006/relationships/image" Target="../media/image17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439939" y="2447474"/>
            <a:ext cx="1002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360</a:t>
            </a:r>
            <a:r>
              <a:rPr lang="ko-KR" altLang="en-US" sz="3600" spc="-3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˚ 몰입형 가상현실 원격 제어 시스템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67411" y="3591817"/>
            <a:ext cx="3818246" cy="391195"/>
          </a:xfrm>
          <a:prstGeom prst="rect">
            <a:avLst/>
          </a:prstGeom>
          <a:solidFill>
            <a:srgbClr val="00002F"/>
          </a:solidFill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김진우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김자용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김현기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E8FA50A-8538-76F3-9A8A-3BFA2CD91447}"/>
              </a:ext>
            </a:extLst>
          </p:cNvPr>
          <p:cNvGrpSpPr/>
          <p:nvPr/>
        </p:nvGrpSpPr>
        <p:grpSpPr>
          <a:xfrm>
            <a:off x="1854631" y="3882221"/>
            <a:ext cx="5434737" cy="1842594"/>
            <a:chOff x="1177406" y="2225639"/>
            <a:chExt cx="6284521" cy="184259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F270340-5632-3D59-47DD-58B177F401BA}"/>
                </a:ext>
              </a:extLst>
            </p:cNvPr>
            <p:cNvGrpSpPr/>
            <p:nvPr/>
          </p:nvGrpSpPr>
          <p:grpSpPr>
            <a:xfrm>
              <a:off x="1177406" y="2225639"/>
              <a:ext cx="6120000" cy="1842592"/>
              <a:chOff x="2002906" y="2547372"/>
              <a:chExt cx="4414482" cy="1842592"/>
            </a:xfrm>
          </p:grpSpPr>
          <p:pic>
            <p:nvPicPr>
              <p:cNvPr id="10" name="그래픽 9" descr="가상 현실 헤드셋 윤곽선">
                <a:extLst>
                  <a:ext uri="{FF2B5EF4-FFF2-40B4-BE49-F238E27FC236}">
                    <a16:creationId xmlns:a16="http://schemas.microsoft.com/office/drawing/2014/main" id="{53ADD079-B4C4-DB89-ED4C-6672E18B5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02906" y="2547372"/>
                <a:ext cx="400110" cy="400110"/>
              </a:xfrm>
              <a:prstGeom prst="rect">
                <a:avLst/>
              </a:prstGeom>
            </p:spPr>
          </p:pic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FF944C77-B605-45BC-35A1-60ADB1BAC28B}"/>
                  </a:ext>
                </a:extLst>
              </p:cNvPr>
              <p:cNvCxnSpPr>
                <a:cxnSpLocks/>
                <a:stCxn id="10" idx="2"/>
                <a:endCxn id="16" idx="0"/>
              </p:cNvCxnSpPr>
              <p:nvPr/>
            </p:nvCxnSpPr>
            <p:spPr>
              <a:xfrm>
                <a:off x="2202961" y="2947482"/>
                <a:ext cx="0" cy="6891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0467D5E-2922-9426-776A-070B353C3E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4836218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8" descr="로봇 팔 - 무료 산업개 아이콘">
                <a:extLst>
                  <a:ext uri="{FF2B5EF4-FFF2-40B4-BE49-F238E27FC236}">
                    <a16:creationId xmlns:a16="http://schemas.microsoft.com/office/drawing/2014/main" id="{F0BC4EA8-2BF2-B394-D3F7-1BD7D6AE1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7278" y="2547372"/>
                <a:ext cx="400110" cy="400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950A7E04-433C-CA41-AA8E-BA4B2D70B53B}"/>
                  </a:ext>
                </a:extLst>
              </p:cNvPr>
              <p:cNvCxnSpPr>
                <a:cxnSpLocks/>
                <a:stCxn id="31" idx="2"/>
                <a:endCxn id="12" idx="0"/>
              </p:cNvCxnSpPr>
              <p:nvPr/>
            </p:nvCxnSpPr>
            <p:spPr>
              <a:xfrm>
                <a:off x="4998048" y="3517381"/>
                <a:ext cx="170" cy="1192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B9008B3-3204-75A0-D72B-4FF0874EE490}"/>
                  </a:ext>
                </a:extLst>
              </p:cNvPr>
              <p:cNvCxnSpPr>
                <a:cxnSpLocks/>
                <a:stCxn id="17" idx="0"/>
                <a:endCxn id="13" idx="2"/>
              </p:cNvCxnSpPr>
              <p:nvPr/>
            </p:nvCxnSpPr>
            <p:spPr>
              <a:xfrm flipV="1">
                <a:off x="6217333" y="2947482"/>
                <a:ext cx="0" cy="6891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BC8D0F1-780F-1558-5B03-9FB6EB2FA9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2040961" y="3636588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DBA7D5F6-041C-5F7F-35BD-98265AD933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6055333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54426BA5-29DF-8607-E984-F846AB1E262E}"/>
                  </a:ext>
                </a:extLst>
              </p:cNvPr>
              <p:cNvCxnSpPr>
                <a:cxnSpLocks/>
                <a:stCxn id="7" idx="2"/>
                <a:endCxn id="9" idx="2"/>
              </p:cNvCxnSpPr>
              <p:nvPr/>
            </p:nvCxnSpPr>
            <p:spPr>
              <a:xfrm rot="16200000" flipH="1">
                <a:off x="4205718" y="2378350"/>
                <a:ext cx="8561" cy="4014668"/>
              </a:xfrm>
              <a:prstGeom prst="bentConnector3">
                <a:avLst>
                  <a:gd name="adj1" fmla="val 2770249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10" descr="360도 카메라 - 무료 과학 기술개 아이콘">
                <a:extLst>
                  <a:ext uri="{FF2B5EF4-FFF2-40B4-BE49-F238E27FC236}">
                    <a16:creationId xmlns:a16="http://schemas.microsoft.com/office/drawing/2014/main" id="{A498A216-9875-0645-1B43-D6522953D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7994" y="2547372"/>
                <a:ext cx="400109" cy="400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E4E01DE-A67B-98FF-6059-F749F35CA0D0}"/>
                  </a:ext>
                </a:extLst>
              </p:cNvPr>
              <p:cNvGrpSpPr/>
              <p:nvPr/>
            </p:nvGrpSpPr>
            <p:grpSpPr>
              <a:xfrm>
                <a:off x="4829773" y="3180831"/>
                <a:ext cx="400170" cy="336550"/>
                <a:chOff x="3474850" y="1587500"/>
                <a:chExt cx="400170" cy="336550"/>
              </a:xfrm>
            </p:grpSpPr>
            <p:pic>
              <p:nvPicPr>
                <p:cNvPr id="31" name="그래픽 30" descr="구름 윤곽선">
                  <a:extLst>
                    <a:ext uri="{FF2B5EF4-FFF2-40B4-BE49-F238E27FC236}">
                      <a16:creationId xmlns:a16="http://schemas.microsoft.com/office/drawing/2014/main" id="{863AA704-4F15-4A95-8EA7-CA506007E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0" y="1587500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6F7148A-572E-5014-BC56-459949A9AE59}"/>
                    </a:ext>
                  </a:extLst>
                </p:cNvPr>
                <p:cNvSpPr txBox="1"/>
                <p:nvPr/>
              </p:nvSpPr>
              <p:spPr>
                <a:xfrm>
                  <a:off x="3504406" y="1665199"/>
                  <a:ext cx="370614" cy="2231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ADDC99B9-596E-BC8A-AFC0-A3A20099D0E8}"/>
                  </a:ext>
                </a:extLst>
              </p:cNvPr>
              <p:cNvGrpSpPr/>
              <p:nvPr/>
            </p:nvGrpSpPr>
            <p:grpSpPr>
              <a:xfrm>
                <a:off x="2726929" y="3671353"/>
                <a:ext cx="336550" cy="336550"/>
                <a:chOff x="3474851" y="1612898"/>
                <a:chExt cx="336550" cy="336550"/>
              </a:xfrm>
            </p:grpSpPr>
            <p:pic>
              <p:nvPicPr>
                <p:cNvPr id="29" name="그래픽 28" descr="구름 윤곽선">
                  <a:extLst>
                    <a:ext uri="{FF2B5EF4-FFF2-40B4-BE49-F238E27FC236}">
                      <a16:creationId xmlns:a16="http://schemas.microsoft.com/office/drawing/2014/main" id="{8843B0C8-A4F0-C4D6-7587-6D130D067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1" y="1612898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3659AA-B3A0-FB20-C59A-A653D6AED8B8}"/>
                    </a:ext>
                  </a:extLst>
                </p:cNvPr>
                <p:cNvSpPr txBox="1"/>
                <p:nvPr/>
              </p:nvSpPr>
              <p:spPr>
                <a:xfrm>
                  <a:off x="3488821" y="1677190"/>
                  <a:ext cx="317918" cy="22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14DFEB1-DCF9-B991-DF00-9FD9162A0008}"/>
                  </a:ext>
                </a:extLst>
              </p:cNvPr>
              <p:cNvCxnSpPr>
                <a:cxnSpLocks/>
                <a:stCxn id="16" idx="3"/>
                <a:endCxn id="29" idx="1"/>
              </p:cNvCxnSpPr>
              <p:nvPr/>
            </p:nvCxnSpPr>
            <p:spPr>
              <a:xfrm flipV="1">
                <a:off x="2364961" y="3839628"/>
                <a:ext cx="361968" cy="423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3FDC4614-D652-4E8C-3491-4B83ECA74320}"/>
                  </a:ext>
                </a:extLst>
              </p:cNvPr>
              <p:cNvCxnSpPr>
                <a:cxnSpLocks/>
                <a:stCxn id="29" idx="3"/>
                <a:endCxn id="12" idx="1"/>
              </p:cNvCxnSpPr>
              <p:nvPr/>
            </p:nvCxnSpPr>
            <p:spPr>
              <a:xfrm>
                <a:off x="3063479" y="3839628"/>
                <a:ext cx="1772739" cy="42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19790831-8320-0C79-65A7-16235D8D3E17}"/>
                  </a:ext>
                </a:extLst>
              </p:cNvPr>
              <p:cNvCxnSpPr>
                <a:cxnSpLocks/>
                <a:stCxn id="31" idx="0"/>
                <a:endCxn id="22" idx="2"/>
              </p:cNvCxnSpPr>
              <p:nvPr/>
            </p:nvCxnSpPr>
            <p:spPr>
              <a:xfrm flipV="1">
                <a:off x="4998048" y="2947481"/>
                <a:ext cx="0" cy="233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83030433-5A7F-416F-1777-1B37BB9AC503}"/>
                  </a:ext>
                </a:extLst>
              </p:cNvPr>
              <p:cNvCxnSpPr>
                <a:cxnSpLocks/>
                <a:stCxn id="16" idx="3"/>
                <a:endCxn id="22" idx="1"/>
              </p:cNvCxnSpPr>
              <p:nvPr/>
            </p:nvCxnSpPr>
            <p:spPr>
              <a:xfrm flipV="1">
                <a:off x="2364961" y="2747427"/>
                <a:ext cx="2433033" cy="1096436"/>
              </a:xfrm>
              <a:prstGeom prst="bentConnector3">
                <a:avLst>
                  <a:gd name="adj1" fmla="val 6675"/>
                </a:avLst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B3BE6A-932B-7AEC-0247-08523E27DA12}"/>
                </a:ext>
              </a:extLst>
            </p:cNvPr>
            <p:cNvSpPr/>
            <p:nvPr/>
          </p:nvSpPr>
          <p:spPr>
            <a:xfrm>
              <a:off x="1182089" y="3724872"/>
              <a:ext cx="544501" cy="33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Unity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5787295-DAD1-72AA-86A6-6B67E98F48D0}"/>
                </a:ext>
              </a:extLst>
            </p:cNvPr>
            <p:cNvSpPr/>
            <p:nvPr/>
          </p:nvSpPr>
          <p:spPr>
            <a:xfrm>
              <a:off x="4984835" y="3729835"/>
              <a:ext cx="689749" cy="336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WebRTC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6E3A185-D827-10CB-DF2D-A4D812F92990}"/>
                </a:ext>
              </a:extLst>
            </p:cNvPr>
            <p:cNvSpPr/>
            <p:nvPr/>
          </p:nvSpPr>
          <p:spPr>
            <a:xfrm>
              <a:off x="6578192" y="3733934"/>
              <a:ext cx="883735" cy="334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Manipulator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4A4788D-A152-9709-B2E7-204E420CF339}"/>
              </a:ext>
            </a:extLst>
          </p:cNvPr>
          <p:cNvSpPr/>
          <p:nvPr/>
        </p:nvSpPr>
        <p:spPr>
          <a:xfrm>
            <a:off x="7427491" y="2297294"/>
            <a:ext cx="625789" cy="1301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9913C1C-7310-8FCE-5A57-88E6C52C8847}"/>
              </a:ext>
            </a:extLst>
          </p:cNvPr>
          <p:cNvSpPr/>
          <p:nvPr/>
        </p:nvSpPr>
        <p:spPr>
          <a:xfrm>
            <a:off x="541259" y="1086619"/>
            <a:ext cx="8061481" cy="175499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2BCC1D2-45FE-5D02-597C-63EB12FBD716}"/>
              </a:ext>
            </a:extLst>
          </p:cNvPr>
          <p:cNvGrpSpPr/>
          <p:nvPr/>
        </p:nvGrpSpPr>
        <p:grpSpPr>
          <a:xfrm>
            <a:off x="4649490" y="1286169"/>
            <a:ext cx="3787986" cy="1510682"/>
            <a:chOff x="4570230" y="1286169"/>
            <a:chExt cx="3787986" cy="151068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0C32043-5DC3-00C1-FAC9-0CBA905EB6D8}"/>
                </a:ext>
              </a:extLst>
            </p:cNvPr>
            <p:cNvGrpSpPr/>
            <p:nvPr/>
          </p:nvGrpSpPr>
          <p:grpSpPr>
            <a:xfrm>
              <a:off x="4570230" y="1286170"/>
              <a:ext cx="1800000" cy="1510681"/>
              <a:chOff x="4570230" y="1286170"/>
              <a:chExt cx="1800000" cy="1510681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491483CF-8B79-DCBC-2A4D-0C68D6B595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0230" y="1286170"/>
                <a:ext cx="1800000" cy="1251907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CA5B04-17AB-9845-0780-7FE203D2D240}"/>
                  </a:ext>
                </a:extLst>
              </p:cNvPr>
              <p:cNvSpPr txBox="1"/>
              <p:nvPr/>
            </p:nvSpPr>
            <p:spPr>
              <a:xfrm>
                <a:off x="5072487" y="2550630"/>
                <a:ext cx="8797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000" dirty="0">
                    <a:ln>
                      <a:solidFill>
                        <a:schemeClr val="tx1"/>
                      </a:solidFill>
                    </a:ln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높은 해상도</a:t>
                </a:r>
                <a:endParaRPr lang="ko-KR" alt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444645B-6667-B779-25F4-A21103C34C4E}"/>
                </a:ext>
              </a:extLst>
            </p:cNvPr>
            <p:cNvGrpSpPr/>
            <p:nvPr/>
          </p:nvGrpSpPr>
          <p:grpSpPr>
            <a:xfrm>
              <a:off x="6558216" y="1286169"/>
              <a:ext cx="1800000" cy="1502857"/>
              <a:chOff x="6558216" y="1286169"/>
              <a:chExt cx="1800000" cy="1502857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F2FCD937-C796-1D6B-4DEF-416F82C05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58216" y="1286169"/>
                <a:ext cx="1800000" cy="1251907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7FC7BB1-0A53-88F0-3900-F02A94BBD1E9}"/>
                  </a:ext>
                </a:extLst>
              </p:cNvPr>
              <p:cNvSpPr txBox="1"/>
              <p:nvPr/>
            </p:nvSpPr>
            <p:spPr>
              <a:xfrm>
                <a:off x="7018340" y="2542805"/>
                <a:ext cx="8797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000" dirty="0">
                    <a:ln>
                      <a:solidFill>
                        <a:schemeClr val="tx1"/>
                      </a:solidFill>
                    </a:ln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낮은 해상도</a:t>
                </a:r>
                <a:endParaRPr lang="ko-KR" alt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ED37434-DF29-638E-118C-B08ED140C8D3}"/>
              </a:ext>
            </a:extLst>
          </p:cNvPr>
          <p:cNvSpPr txBox="1"/>
          <p:nvPr/>
        </p:nvSpPr>
        <p:spPr>
          <a:xfrm>
            <a:off x="706524" y="1293704"/>
            <a:ext cx="434062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네트워크 환경에 따른 영상처리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네트워크 속도에 따른 해상도를 설정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빠른 네트워크 환경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높은 해상도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느린 네트워크 환경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낮은 해상도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249A73B-50E4-E95A-8653-E749FF3881E9}"/>
              </a:ext>
            </a:extLst>
          </p:cNvPr>
          <p:cNvCxnSpPr>
            <a:cxnSpLocks/>
            <a:stCxn id="2" idx="0"/>
            <a:endCxn id="41" idx="2"/>
          </p:cNvCxnSpPr>
          <p:nvPr/>
        </p:nvCxnSpPr>
        <p:spPr>
          <a:xfrm flipV="1">
            <a:off x="4572000" y="2841611"/>
            <a:ext cx="0" cy="2126122"/>
          </a:xfrm>
          <a:prstGeom prst="straightConnector1">
            <a:avLst/>
          </a:prstGeom>
          <a:ln w="19050">
            <a:solidFill>
              <a:srgbClr val="00002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CE33C23-5B47-A1FF-6EA6-E2497D486977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5893C84-5C15-0698-1532-1F124B279127}"/>
              </a:ext>
            </a:extLst>
          </p:cNvPr>
          <p:cNvSpPr/>
          <p:nvPr/>
        </p:nvSpPr>
        <p:spPr>
          <a:xfrm>
            <a:off x="4328559" y="4967733"/>
            <a:ext cx="486882" cy="47702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4CE78EC-B10E-7CDB-FC41-326BA582A8E6}"/>
              </a:ext>
            </a:extLst>
          </p:cNvPr>
          <p:cNvGrpSpPr/>
          <p:nvPr/>
        </p:nvGrpSpPr>
        <p:grpSpPr>
          <a:xfrm>
            <a:off x="305908" y="360000"/>
            <a:ext cx="3188694" cy="461665"/>
            <a:chOff x="315086" y="546250"/>
            <a:chExt cx="3188694" cy="461665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88F6614-D513-7E64-DE8F-8A52C5EAA0D4}"/>
                </a:ext>
              </a:extLst>
            </p:cNvPr>
            <p:cNvCxnSpPr>
              <a:cxnSpLocks/>
            </p:cNvCxnSpPr>
            <p:nvPr/>
          </p:nvCxnSpPr>
          <p:spPr>
            <a:xfrm>
              <a:off x="1153203" y="919092"/>
              <a:ext cx="151306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2273E1-46A8-B6A0-6239-48D09FCF150C}"/>
                </a:ext>
              </a:extLst>
            </p:cNvPr>
            <p:cNvSpPr txBox="1"/>
            <p:nvPr/>
          </p:nvSpPr>
          <p:spPr>
            <a:xfrm>
              <a:off x="315086" y="579745"/>
              <a:ext cx="3188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주요 알고리즘</a:t>
              </a:r>
              <a:endParaRPr lang="ko-KR" altLang="en-US" sz="20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27188AA-B227-2F9B-F80A-7F7C72BA8ABB}"/>
                </a:ext>
              </a:extLst>
            </p:cNvPr>
            <p:cNvSpPr txBox="1"/>
            <p:nvPr/>
          </p:nvSpPr>
          <p:spPr>
            <a:xfrm>
              <a:off x="446721" y="546250"/>
              <a:ext cx="6399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011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E8FA50A-8538-76F3-9A8A-3BFA2CD91447}"/>
              </a:ext>
            </a:extLst>
          </p:cNvPr>
          <p:cNvGrpSpPr/>
          <p:nvPr/>
        </p:nvGrpSpPr>
        <p:grpSpPr>
          <a:xfrm>
            <a:off x="1854631" y="3882221"/>
            <a:ext cx="5434737" cy="1842594"/>
            <a:chOff x="1177406" y="2225639"/>
            <a:chExt cx="6284521" cy="184259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F270340-5632-3D59-47DD-58B177F401BA}"/>
                </a:ext>
              </a:extLst>
            </p:cNvPr>
            <p:cNvGrpSpPr/>
            <p:nvPr/>
          </p:nvGrpSpPr>
          <p:grpSpPr>
            <a:xfrm>
              <a:off x="1177406" y="2225639"/>
              <a:ext cx="6120000" cy="1842592"/>
              <a:chOff x="2002906" y="2547372"/>
              <a:chExt cx="4414482" cy="1842592"/>
            </a:xfrm>
          </p:grpSpPr>
          <p:pic>
            <p:nvPicPr>
              <p:cNvPr id="10" name="그래픽 9" descr="가상 현실 헤드셋 윤곽선">
                <a:extLst>
                  <a:ext uri="{FF2B5EF4-FFF2-40B4-BE49-F238E27FC236}">
                    <a16:creationId xmlns:a16="http://schemas.microsoft.com/office/drawing/2014/main" id="{53ADD079-B4C4-DB89-ED4C-6672E18B5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02906" y="2547372"/>
                <a:ext cx="400110" cy="400110"/>
              </a:xfrm>
              <a:prstGeom prst="rect">
                <a:avLst/>
              </a:prstGeom>
            </p:spPr>
          </p:pic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FF944C77-B605-45BC-35A1-60ADB1BAC28B}"/>
                  </a:ext>
                </a:extLst>
              </p:cNvPr>
              <p:cNvCxnSpPr>
                <a:cxnSpLocks/>
                <a:stCxn id="10" idx="2"/>
                <a:endCxn id="16" idx="0"/>
              </p:cNvCxnSpPr>
              <p:nvPr/>
            </p:nvCxnSpPr>
            <p:spPr>
              <a:xfrm>
                <a:off x="2202961" y="2947482"/>
                <a:ext cx="0" cy="6891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0467D5E-2922-9426-776A-070B353C3E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4836218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8" descr="로봇 팔 - 무료 산업개 아이콘">
                <a:extLst>
                  <a:ext uri="{FF2B5EF4-FFF2-40B4-BE49-F238E27FC236}">
                    <a16:creationId xmlns:a16="http://schemas.microsoft.com/office/drawing/2014/main" id="{F0BC4EA8-2BF2-B394-D3F7-1BD7D6AE1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7278" y="2547372"/>
                <a:ext cx="400110" cy="400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950A7E04-433C-CA41-AA8E-BA4B2D70B53B}"/>
                  </a:ext>
                </a:extLst>
              </p:cNvPr>
              <p:cNvCxnSpPr>
                <a:cxnSpLocks/>
                <a:stCxn id="31" idx="2"/>
                <a:endCxn id="12" idx="0"/>
              </p:cNvCxnSpPr>
              <p:nvPr/>
            </p:nvCxnSpPr>
            <p:spPr>
              <a:xfrm>
                <a:off x="4998048" y="3517381"/>
                <a:ext cx="170" cy="1192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B9008B3-3204-75A0-D72B-4FF0874EE490}"/>
                  </a:ext>
                </a:extLst>
              </p:cNvPr>
              <p:cNvCxnSpPr>
                <a:cxnSpLocks/>
                <a:stCxn id="17" idx="0"/>
                <a:endCxn id="13" idx="2"/>
              </p:cNvCxnSpPr>
              <p:nvPr/>
            </p:nvCxnSpPr>
            <p:spPr>
              <a:xfrm flipV="1">
                <a:off x="6217333" y="2947482"/>
                <a:ext cx="0" cy="6891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BC8D0F1-780F-1558-5B03-9FB6EB2FA9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2040961" y="3636588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DBA7D5F6-041C-5F7F-35BD-98265AD933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6055333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54426BA5-29DF-8607-E984-F846AB1E262E}"/>
                  </a:ext>
                </a:extLst>
              </p:cNvPr>
              <p:cNvCxnSpPr>
                <a:cxnSpLocks/>
                <a:stCxn id="7" idx="2"/>
                <a:endCxn id="9" idx="2"/>
              </p:cNvCxnSpPr>
              <p:nvPr/>
            </p:nvCxnSpPr>
            <p:spPr>
              <a:xfrm rot="16200000" flipH="1">
                <a:off x="4205718" y="2378350"/>
                <a:ext cx="8561" cy="4014668"/>
              </a:xfrm>
              <a:prstGeom prst="bentConnector3">
                <a:avLst>
                  <a:gd name="adj1" fmla="val 2770249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10" descr="360도 카메라 - 무료 과학 기술개 아이콘">
                <a:extLst>
                  <a:ext uri="{FF2B5EF4-FFF2-40B4-BE49-F238E27FC236}">
                    <a16:creationId xmlns:a16="http://schemas.microsoft.com/office/drawing/2014/main" id="{A498A216-9875-0645-1B43-D6522953D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7994" y="2547372"/>
                <a:ext cx="400109" cy="400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E4E01DE-A67B-98FF-6059-F749F35CA0D0}"/>
                  </a:ext>
                </a:extLst>
              </p:cNvPr>
              <p:cNvGrpSpPr/>
              <p:nvPr/>
            </p:nvGrpSpPr>
            <p:grpSpPr>
              <a:xfrm>
                <a:off x="4829773" y="3180831"/>
                <a:ext cx="400170" cy="336550"/>
                <a:chOff x="3474850" y="1587500"/>
                <a:chExt cx="400170" cy="336550"/>
              </a:xfrm>
            </p:grpSpPr>
            <p:pic>
              <p:nvPicPr>
                <p:cNvPr id="31" name="그래픽 30" descr="구름 윤곽선">
                  <a:extLst>
                    <a:ext uri="{FF2B5EF4-FFF2-40B4-BE49-F238E27FC236}">
                      <a16:creationId xmlns:a16="http://schemas.microsoft.com/office/drawing/2014/main" id="{863AA704-4F15-4A95-8EA7-CA506007E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0" y="1587500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6F7148A-572E-5014-BC56-459949A9AE59}"/>
                    </a:ext>
                  </a:extLst>
                </p:cNvPr>
                <p:cNvSpPr txBox="1"/>
                <p:nvPr/>
              </p:nvSpPr>
              <p:spPr>
                <a:xfrm>
                  <a:off x="3504406" y="1665199"/>
                  <a:ext cx="370614" cy="2231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ADDC99B9-596E-BC8A-AFC0-A3A20099D0E8}"/>
                  </a:ext>
                </a:extLst>
              </p:cNvPr>
              <p:cNvGrpSpPr/>
              <p:nvPr/>
            </p:nvGrpSpPr>
            <p:grpSpPr>
              <a:xfrm>
                <a:off x="2726929" y="3671353"/>
                <a:ext cx="336550" cy="336550"/>
                <a:chOff x="3474851" y="1612898"/>
                <a:chExt cx="336550" cy="336550"/>
              </a:xfrm>
            </p:grpSpPr>
            <p:pic>
              <p:nvPicPr>
                <p:cNvPr id="29" name="그래픽 28" descr="구름 윤곽선">
                  <a:extLst>
                    <a:ext uri="{FF2B5EF4-FFF2-40B4-BE49-F238E27FC236}">
                      <a16:creationId xmlns:a16="http://schemas.microsoft.com/office/drawing/2014/main" id="{8843B0C8-A4F0-C4D6-7587-6D130D067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1" y="1612898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3659AA-B3A0-FB20-C59A-A653D6AED8B8}"/>
                    </a:ext>
                  </a:extLst>
                </p:cNvPr>
                <p:cNvSpPr txBox="1"/>
                <p:nvPr/>
              </p:nvSpPr>
              <p:spPr>
                <a:xfrm>
                  <a:off x="3488821" y="1677190"/>
                  <a:ext cx="317918" cy="22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14DFEB1-DCF9-B991-DF00-9FD9162A0008}"/>
                  </a:ext>
                </a:extLst>
              </p:cNvPr>
              <p:cNvCxnSpPr>
                <a:cxnSpLocks/>
                <a:stCxn id="16" idx="3"/>
                <a:endCxn id="29" idx="1"/>
              </p:cNvCxnSpPr>
              <p:nvPr/>
            </p:nvCxnSpPr>
            <p:spPr>
              <a:xfrm flipV="1">
                <a:off x="2364961" y="3839628"/>
                <a:ext cx="361968" cy="423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3FDC4614-D652-4E8C-3491-4B83ECA74320}"/>
                  </a:ext>
                </a:extLst>
              </p:cNvPr>
              <p:cNvCxnSpPr>
                <a:cxnSpLocks/>
                <a:stCxn id="29" idx="3"/>
                <a:endCxn id="12" idx="1"/>
              </p:cNvCxnSpPr>
              <p:nvPr/>
            </p:nvCxnSpPr>
            <p:spPr>
              <a:xfrm>
                <a:off x="3063479" y="3839628"/>
                <a:ext cx="1772739" cy="42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19790831-8320-0C79-65A7-16235D8D3E17}"/>
                  </a:ext>
                </a:extLst>
              </p:cNvPr>
              <p:cNvCxnSpPr>
                <a:cxnSpLocks/>
                <a:stCxn id="31" idx="0"/>
                <a:endCxn id="22" idx="2"/>
              </p:cNvCxnSpPr>
              <p:nvPr/>
            </p:nvCxnSpPr>
            <p:spPr>
              <a:xfrm flipV="1">
                <a:off x="4998048" y="2947481"/>
                <a:ext cx="0" cy="233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83030433-5A7F-416F-1777-1B37BB9AC503}"/>
                  </a:ext>
                </a:extLst>
              </p:cNvPr>
              <p:cNvCxnSpPr>
                <a:cxnSpLocks/>
                <a:stCxn id="16" idx="3"/>
                <a:endCxn id="22" idx="1"/>
              </p:cNvCxnSpPr>
              <p:nvPr/>
            </p:nvCxnSpPr>
            <p:spPr>
              <a:xfrm flipV="1">
                <a:off x="2364961" y="2747427"/>
                <a:ext cx="2433033" cy="1096436"/>
              </a:xfrm>
              <a:prstGeom prst="bentConnector3">
                <a:avLst>
                  <a:gd name="adj1" fmla="val 6675"/>
                </a:avLst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B3BE6A-932B-7AEC-0247-08523E27DA12}"/>
                </a:ext>
              </a:extLst>
            </p:cNvPr>
            <p:cNvSpPr/>
            <p:nvPr/>
          </p:nvSpPr>
          <p:spPr>
            <a:xfrm>
              <a:off x="1182089" y="3724872"/>
              <a:ext cx="544501" cy="33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Unity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5787295-DAD1-72AA-86A6-6B67E98F48D0}"/>
                </a:ext>
              </a:extLst>
            </p:cNvPr>
            <p:cNvSpPr/>
            <p:nvPr/>
          </p:nvSpPr>
          <p:spPr>
            <a:xfrm>
              <a:off x="4984835" y="3729835"/>
              <a:ext cx="689749" cy="336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WebRTC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6E3A185-D827-10CB-DF2D-A4D812F92990}"/>
                </a:ext>
              </a:extLst>
            </p:cNvPr>
            <p:cNvSpPr/>
            <p:nvPr/>
          </p:nvSpPr>
          <p:spPr>
            <a:xfrm>
              <a:off x="6578192" y="3733934"/>
              <a:ext cx="883735" cy="334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Manipulator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4A4788D-A152-9709-B2E7-204E420CF339}"/>
              </a:ext>
            </a:extLst>
          </p:cNvPr>
          <p:cNvSpPr/>
          <p:nvPr/>
        </p:nvSpPr>
        <p:spPr>
          <a:xfrm>
            <a:off x="7427491" y="2297294"/>
            <a:ext cx="625789" cy="1301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9913C1C-7310-8FCE-5A57-88E6C52C8847}"/>
              </a:ext>
            </a:extLst>
          </p:cNvPr>
          <p:cNvSpPr/>
          <p:nvPr/>
        </p:nvSpPr>
        <p:spPr>
          <a:xfrm>
            <a:off x="541259" y="1086619"/>
            <a:ext cx="8061481" cy="175499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ECCEAC-1EF0-E4A9-7534-2D3F5ECD7BB5}"/>
              </a:ext>
            </a:extLst>
          </p:cNvPr>
          <p:cNvSpPr txBox="1"/>
          <p:nvPr/>
        </p:nvSpPr>
        <p:spPr>
          <a:xfrm>
            <a:off x="704832" y="1456769"/>
            <a:ext cx="4069136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Unity Server</a:t>
            </a:r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에서 데이터 수신 </a:t>
            </a:r>
            <a:endParaRPr lang="en-US" altLang="ko-KR" sz="1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수신을 위한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 Channel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수신한 영상 데이터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Encoding</a:t>
            </a:r>
          </a:p>
        </p:txBody>
      </p:sp>
      <p:pic>
        <p:nvPicPr>
          <p:cNvPr id="33" name="그림 3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4E6F1836-A730-4E0C-872E-38D6050A85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741" y="1291768"/>
            <a:ext cx="3454578" cy="127641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D2C0F08-578F-AEBC-20FD-EE252481D6AF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1B536D4-9711-B330-3942-E78F45D9D0A2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4572000" y="2841611"/>
            <a:ext cx="0" cy="2126122"/>
          </a:xfrm>
          <a:prstGeom prst="straightConnector1">
            <a:avLst/>
          </a:prstGeom>
          <a:ln w="19050">
            <a:solidFill>
              <a:srgbClr val="00002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9792BAE-66CE-6C4B-7BF1-4976488E5164}"/>
              </a:ext>
            </a:extLst>
          </p:cNvPr>
          <p:cNvSpPr/>
          <p:nvPr/>
        </p:nvSpPr>
        <p:spPr>
          <a:xfrm>
            <a:off x="4328559" y="4967733"/>
            <a:ext cx="486882" cy="47702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945A9F-DBBD-8FA3-C0AE-4910C32B27CB}"/>
              </a:ext>
            </a:extLst>
          </p:cNvPr>
          <p:cNvGrpSpPr/>
          <p:nvPr/>
        </p:nvGrpSpPr>
        <p:grpSpPr>
          <a:xfrm>
            <a:off x="305908" y="360000"/>
            <a:ext cx="3188694" cy="461665"/>
            <a:chOff x="315086" y="546250"/>
            <a:chExt cx="3188694" cy="46166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C0A90AC-55DD-0820-9AC0-071537D6AECD}"/>
                </a:ext>
              </a:extLst>
            </p:cNvPr>
            <p:cNvCxnSpPr>
              <a:cxnSpLocks/>
            </p:cNvCxnSpPr>
            <p:nvPr/>
          </p:nvCxnSpPr>
          <p:spPr>
            <a:xfrm>
              <a:off x="1153203" y="919092"/>
              <a:ext cx="151306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C5F268-BD7B-27BD-B399-58B0F1BC6E5E}"/>
                </a:ext>
              </a:extLst>
            </p:cNvPr>
            <p:cNvSpPr txBox="1"/>
            <p:nvPr/>
          </p:nvSpPr>
          <p:spPr>
            <a:xfrm>
              <a:off x="315086" y="579745"/>
              <a:ext cx="3188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주요 알고리즘</a:t>
              </a:r>
              <a:endParaRPr lang="ko-KR" altLang="en-US" sz="20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513CF9-14C6-37B9-65EA-58D8553A085C}"/>
                </a:ext>
              </a:extLst>
            </p:cNvPr>
            <p:cNvSpPr txBox="1"/>
            <p:nvPr/>
          </p:nvSpPr>
          <p:spPr>
            <a:xfrm>
              <a:off x="446721" y="546250"/>
              <a:ext cx="6399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0380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E8FA50A-8538-76F3-9A8A-3BFA2CD91447}"/>
              </a:ext>
            </a:extLst>
          </p:cNvPr>
          <p:cNvGrpSpPr/>
          <p:nvPr/>
        </p:nvGrpSpPr>
        <p:grpSpPr>
          <a:xfrm>
            <a:off x="1854631" y="3882221"/>
            <a:ext cx="5434737" cy="1842594"/>
            <a:chOff x="1177406" y="2225639"/>
            <a:chExt cx="6284521" cy="184259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F270340-5632-3D59-47DD-58B177F401BA}"/>
                </a:ext>
              </a:extLst>
            </p:cNvPr>
            <p:cNvGrpSpPr/>
            <p:nvPr/>
          </p:nvGrpSpPr>
          <p:grpSpPr>
            <a:xfrm>
              <a:off x="1177406" y="2225639"/>
              <a:ext cx="6120000" cy="1842592"/>
              <a:chOff x="2002906" y="2547372"/>
              <a:chExt cx="4414482" cy="1842592"/>
            </a:xfrm>
          </p:grpSpPr>
          <p:pic>
            <p:nvPicPr>
              <p:cNvPr id="10" name="그래픽 9" descr="가상 현실 헤드셋 윤곽선">
                <a:extLst>
                  <a:ext uri="{FF2B5EF4-FFF2-40B4-BE49-F238E27FC236}">
                    <a16:creationId xmlns:a16="http://schemas.microsoft.com/office/drawing/2014/main" id="{53ADD079-B4C4-DB89-ED4C-6672E18B5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02906" y="2547372"/>
                <a:ext cx="400110" cy="400110"/>
              </a:xfrm>
              <a:prstGeom prst="rect">
                <a:avLst/>
              </a:prstGeom>
            </p:spPr>
          </p:pic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FF944C77-B605-45BC-35A1-60ADB1BAC28B}"/>
                  </a:ext>
                </a:extLst>
              </p:cNvPr>
              <p:cNvCxnSpPr>
                <a:cxnSpLocks/>
                <a:stCxn id="10" idx="2"/>
                <a:endCxn id="16" idx="0"/>
              </p:cNvCxnSpPr>
              <p:nvPr/>
            </p:nvCxnSpPr>
            <p:spPr>
              <a:xfrm>
                <a:off x="2202961" y="2947482"/>
                <a:ext cx="0" cy="6891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0467D5E-2922-9426-776A-070B353C3E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4836218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8" descr="로봇 팔 - 무료 산업개 아이콘">
                <a:extLst>
                  <a:ext uri="{FF2B5EF4-FFF2-40B4-BE49-F238E27FC236}">
                    <a16:creationId xmlns:a16="http://schemas.microsoft.com/office/drawing/2014/main" id="{F0BC4EA8-2BF2-B394-D3F7-1BD7D6AE1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7278" y="2547372"/>
                <a:ext cx="400110" cy="400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950A7E04-433C-CA41-AA8E-BA4B2D70B53B}"/>
                  </a:ext>
                </a:extLst>
              </p:cNvPr>
              <p:cNvCxnSpPr>
                <a:cxnSpLocks/>
                <a:stCxn id="31" idx="2"/>
                <a:endCxn id="12" idx="0"/>
              </p:cNvCxnSpPr>
              <p:nvPr/>
            </p:nvCxnSpPr>
            <p:spPr>
              <a:xfrm>
                <a:off x="4998048" y="3517381"/>
                <a:ext cx="170" cy="1192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B9008B3-3204-75A0-D72B-4FF0874EE490}"/>
                  </a:ext>
                </a:extLst>
              </p:cNvPr>
              <p:cNvCxnSpPr>
                <a:cxnSpLocks/>
                <a:stCxn id="17" idx="0"/>
                <a:endCxn id="13" idx="2"/>
              </p:cNvCxnSpPr>
              <p:nvPr/>
            </p:nvCxnSpPr>
            <p:spPr>
              <a:xfrm flipV="1">
                <a:off x="6217333" y="2947482"/>
                <a:ext cx="0" cy="6891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BC8D0F1-780F-1558-5B03-9FB6EB2FA9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2040961" y="3636588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DBA7D5F6-041C-5F7F-35BD-98265AD933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6055333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54426BA5-29DF-8607-E984-F846AB1E262E}"/>
                  </a:ext>
                </a:extLst>
              </p:cNvPr>
              <p:cNvCxnSpPr>
                <a:cxnSpLocks/>
                <a:stCxn id="7" idx="2"/>
                <a:endCxn id="9" idx="2"/>
              </p:cNvCxnSpPr>
              <p:nvPr/>
            </p:nvCxnSpPr>
            <p:spPr>
              <a:xfrm rot="16200000" flipH="1">
                <a:off x="4205718" y="2378350"/>
                <a:ext cx="8561" cy="4014668"/>
              </a:xfrm>
              <a:prstGeom prst="bentConnector3">
                <a:avLst>
                  <a:gd name="adj1" fmla="val 2770249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10" descr="360도 카메라 - 무료 과학 기술개 아이콘">
                <a:extLst>
                  <a:ext uri="{FF2B5EF4-FFF2-40B4-BE49-F238E27FC236}">
                    <a16:creationId xmlns:a16="http://schemas.microsoft.com/office/drawing/2014/main" id="{A498A216-9875-0645-1B43-D6522953D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7994" y="2547372"/>
                <a:ext cx="400109" cy="400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E4E01DE-A67B-98FF-6059-F749F35CA0D0}"/>
                  </a:ext>
                </a:extLst>
              </p:cNvPr>
              <p:cNvGrpSpPr/>
              <p:nvPr/>
            </p:nvGrpSpPr>
            <p:grpSpPr>
              <a:xfrm>
                <a:off x="4829773" y="3180831"/>
                <a:ext cx="400170" cy="336550"/>
                <a:chOff x="3474850" y="1587500"/>
                <a:chExt cx="400170" cy="336550"/>
              </a:xfrm>
            </p:grpSpPr>
            <p:pic>
              <p:nvPicPr>
                <p:cNvPr id="31" name="그래픽 30" descr="구름 윤곽선">
                  <a:extLst>
                    <a:ext uri="{FF2B5EF4-FFF2-40B4-BE49-F238E27FC236}">
                      <a16:creationId xmlns:a16="http://schemas.microsoft.com/office/drawing/2014/main" id="{863AA704-4F15-4A95-8EA7-CA506007E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0" y="1587500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6F7148A-572E-5014-BC56-459949A9AE59}"/>
                    </a:ext>
                  </a:extLst>
                </p:cNvPr>
                <p:cNvSpPr txBox="1"/>
                <p:nvPr/>
              </p:nvSpPr>
              <p:spPr>
                <a:xfrm>
                  <a:off x="3504406" y="1665199"/>
                  <a:ext cx="370614" cy="2231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ADDC99B9-596E-BC8A-AFC0-A3A20099D0E8}"/>
                  </a:ext>
                </a:extLst>
              </p:cNvPr>
              <p:cNvGrpSpPr/>
              <p:nvPr/>
            </p:nvGrpSpPr>
            <p:grpSpPr>
              <a:xfrm>
                <a:off x="2726929" y="3671353"/>
                <a:ext cx="336550" cy="336550"/>
                <a:chOff x="3474851" y="1612898"/>
                <a:chExt cx="336550" cy="336550"/>
              </a:xfrm>
            </p:grpSpPr>
            <p:pic>
              <p:nvPicPr>
                <p:cNvPr id="29" name="그래픽 28" descr="구름 윤곽선">
                  <a:extLst>
                    <a:ext uri="{FF2B5EF4-FFF2-40B4-BE49-F238E27FC236}">
                      <a16:creationId xmlns:a16="http://schemas.microsoft.com/office/drawing/2014/main" id="{8843B0C8-A4F0-C4D6-7587-6D130D067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1" y="1612898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3659AA-B3A0-FB20-C59A-A653D6AED8B8}"/>
                    </a:ext>
                  </a:extLst>
                </p:cNvPr>
                <p:cNvSpPr txBox="1"/>
                <p:nvPr/>
              </p:nvSpPr>
              <p:spPr>
                <a:xfrm>
                  <a:off x="3488821" y="1677190"/>
                  <a:ext cx="317918" cy="22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14DFEB1-DCF9-B991-DF00-9FD9162A0008}"/>
                  </a:ext>
                </a:extLst>
              </p:cNvPr>
              <p:cNvCxnSpPr>
                <a:cxnSpLocks/>
                <a:stCxn id="16" idx="3"/>
                <a:endCxn id="29" idx="1"/>
              </p:cNvCxnSpPr>
              <p:nvPr/>
            </p:nvCxnSpPr>
            <p:spPr>
              <a:xfrm flipV="1">
                <a:off x="2364961" y="3839628"/>
                <a:ext cx="361968" cy="423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3FDC4614-D652-4E8C-3491-4B83ECA74320}"/>
                  </a:ext>
                </a:extLst>
              </p:cNvPr>
              <p:cNvCxnSpPr>
                <a:cxnSpLocks/>
                <a:stCxn id="29" idx="3"/>
                <a:endCxn id="12" idx="1"/>
              </p:cNvCxnSpPr>
              <p:nvPr/>
            </p:nvCxnSpPr>
            <p:spPr>
              <a:xfrm>
                <a:off x="3063479" y="3839628"/>
                <a:ext cx="1772739" cy="42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19790831-8320-0C79-65A7-16235D8D3E17}"/>
                  </a:ext>
                </a:extLst>
              </p:cNvPr>
              <p:cNvCxnSpPr>
                <a:cxnSpLocks/>
                <a:stCxn id="31" idx="0"/>
                <a:endCxn id="22" idx="2"/>
              </p:cNvCxnSpPr>
              <p:nvPr/>
            </p:nvCxnSpPr>
            <p:spPr>
              <a:xfrm flipV="1">
                <a:off x="4998048" y="2947481"/>
                <a:ext cx="0" cy="233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83030433-5A7F-416F-1777-1B37BB9AC503}"/>
                  </a:ext>
                </a:extLst>
              </p:cNvPr>
              <p:cNvCxnSpPr>
                <a:cxnSpLocks/>
                <a:stCxn id="16" idx="3"/>
                <a:endCxn id="22" idx="1"/>
              </p:cNvCxnSpPr>
              <p:nvPr/>
            </p:nvCxnSpPr>
            <p:spPr>
              <a:xfrm flipV="1">
                <a:off x="2364961" y="2747427"/>
                <a:ext cx="2433033" cy="1096436"/>
              </a:xfrm>
              <a:prstGeom prst="bentConnector3">
                <a:avLst>
                  <a:gd name="adj1" fmla="val 6675"/>
                </a:avLst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B3BE6A-932B-7AEC-0247-08523E27DA12}"/>
                </a:ext>
              </a:extLst>
            </p:cNvPr>
            <p:cNvSpPr/>
            <p:nvPr/>
          </p:nvSpPr>
          <p:spPr>
            <a:xfrm>
              <a:off x="1182089" y="3724872"/>
              <a:ext cx="544501" cy="33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Unity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5787295-DAD1-72AA-86A6-6B67E98F48D0}"/>
                </a:ext>
              </a:extLst>
            </p:cNvPr>
            <p:cNvSpPr/>
            <p:nvPr/>
          </p:nvSpPr>
          <p:spPr>
            <a:xfrm>
              <a:off x="4984835" y="3729835"/>
              <a:ext cx="689749" cy="336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WebRTC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6E3A185-D827-10CB-DF2D-A4D812F92990}"/>
                </a:ext>
              </a:extLst>
            </p:cNvPr>
            <p:cNvSpPr/>
            <p:nvPr/>
          </p:nvSpPr>
          <p:spPr>
            <a:xfrm>
              <a:off x="6578192" y="3733934"/>
              <a:ext cx="883735" cy="334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Manipulator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4A4788D-A152-9709-B2E7-204E420CF339}"/>
              </a:ext>
            </a:extLst>
          </p:cNvPr>
          <p:cNvSpPr/>
          <p:nvPr/>
        </p:nvSpPr>
        <p:spPr>
          <a:xfrm>
            <a:off x="7427491" y="2297294"/>
            <a:ext cx="625789" cy="1301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9913C1C-7310-8FCE-5A57-88E6C52C8847}"/>
              </a:ext>
            </a:extLst>
          </p:cNvPr>
          <p:cNvSpPr/>
          <p:nvPr/>
        </p:nvSpPr>
        <p:spPr>
          <a:xfrm>
            <a:off x="541259" y="1086619"/>
            <a:ext cx="8061481" cy="175499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ECCEAC-1EF0-E4A9-7534-2D3F5ECD7BB5}"/>
              </a:ext>
            </a:extLst>
          </p:cNvPr>
          <p:cNvSpPr txBox="1"/>
          <p:nvPr/>
        </p:nvSpPr>
        <p:spPr>
          <a:xfrm>
            <a:off x="714716" y="1447882"/>
            <a:ext cx="4015871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Inverse Sphere </a:t>
            </a:r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이미지 매핑</a:t>
            </a:r>
            <a:endParaRPr lang="en-US" altLang="ko-KR" sz="1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 매핑을 위한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Inverse Object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Encoding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영상 데이터 매핑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239FC0D5-A3D4-F710-C3E0-4527A2A26D6E}"/>
              </a:ext>
            </a:extLst>
          </p:cNvPr>
          <p:cNvCxnSpPr>
            <a:cxnSpLocks/>
            <a:stCxn id="3" idx="1"/>
            <a:endCxn id="41" idx="2"/>
          </p:cNvCxnSpPr>
          <p:nvPr/>
        </p:nvCxnSpPr>
        <p:spPr>
          <a:xfrm rot="10800000" flipH="1">
            <a:off x="1757686" y="2841611"/>
            <a:ext cx="2814313" cy="1894290"/>
          </a:xfrm>
          <a:prstGeom prst="bentConnector4">
            <a:avLst>
              <a:gd name="adj1" fmla="val -8123"/>
              <a:gd name="adj2" fmla="val 76102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 descr="거울, 구체, 세계, 비행기이(가) 표시된 사진&#10;&#10;자동 생성된 설명">
            <a:extLst>
              <a:ext uri="{FF2B5EF4-FFF2-40B4-BE49-F238E27FC236}">
                <a16:creationId xmlns:a16="http://schemas.microsoft.com/office/drawing/2014/main" id="{0959CB9A-567E-F3E4-ACE3-AD882FDAED9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791" y="1193294"/>
            <a:ext cx="1502493" cy="145558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B502F3-91DA-5234-A31E-590F8595FF76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5A67A1A-357E-8B9B-CD89-D367D48B8C5C}"/>
              </a:ext>
            </a:extLst>
          </p:cNvPr>
          <p:cNvSpPr/>
          <p:nvPr/>
        </p:nvSpPr>
        <p:spPr>
          <a:xfrm>
            <a:off x="1757687" y="3746987"/>
            <a:ext cx="676888" cy="197782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139A75F-1A63-C2D7-6C41-AE9DED824CFB}"/>
              </a:ext>
            </a:extLst>
          </p:cNvPr>
          <p:cNvGrpSpPr/>
          <p:nvPr/>
        </p:nvGrpSpPr>
        <p:grpSpPr>
          <a:xfrm>
            <a:off x="305908" y="360000"/>
            <a:ext cx="3188694" cy="461665"/>
            <a:chOff x="315086" y="546250"/>
            <a:chExt cx="3188694" cy="461665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01618E2-51CB-FCE2-6094-B5360AA169F2}"/>
                </a:ext>
              </a:extLst>
            </p:cNvPr>
            <p:cNvCxnSpPr>
              <a:cxnSpLocks/>
            </p:cNvCxnSpPr>
            <p:nvPr/>
          </p:nvCxnSpPr>
          <p:spPr>
            <a:xfrm>
              <a:off x="1153203" y="919092"/>
              <a:ext cx="151306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8A2E97-F606-CC1D-A576-672E193FD10C}"/>
                </a:ext>
              </a:extLst>
            </p:cNvPr>
            <p:cNvSpPr txBox="1"/>
            <p:nvPr/>
          </p:nvSpPr>
          <p:spPr>
            <a:xfrm>
              <a:off x="315086" y="579745"/>
              <a:ext cx="3188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주요 알고리즘</a:t>
              </a:r>
              <a:endParaRPr lang="ko-KR" altLang="en-US" sz="20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4B0C44-5701-618E-21A3-AC973A6E4281}"/>
                </a:ext>
              </a:extLst>
            </p:cNvPr>
            <p:cNvSpPr txBox="1"/>
            <p:nvPr/>
          </p:nvSpPr>
          <p:spPr>
            <a:xfrm>
              <a:off x="446721" y="546250"/>
              <a:ext cx="6399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2327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E8FA50A-8538-76F3-9A8A-3BFA2CD91447}"/>
              </a:ext>
            </a:extLst>
          </p:cNvPr>
          <p:cNvGrpSpPr/>
          <p:nvPr/>
        </p:nvGrpSpPr>
        <p:grpSpPr>
          <a:xfrm>
            <a:off x="1854631" y="3882221"/>
            <a:ext cx="5434737" cy="1842594"/>
            <a:chOff x="1177406" y="2225639"/>
            <a:chExt cx="6284521" cy="184259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F270340-5632-3D59-47DD-58B177F401BA}"/>
                </a:ext>
              </a:extLst>
            </p:cNvPr>
            <p:cNvGrpSpPr/>
            <p:nvPr/>
          </p:nvGrpSpPr>
          <p:grpSpPr>
            <a:xfrm>
              <a:off x="1177406" y="2225639"/>
              <a:ext cx="6120000" cy="1842592"/>
              <a:chOff x="2002906" y="2547372"/>
              <a:chExt cx="4414482" cy="1842592"/>
            </a:xfrm>
          </p:grpSpPr>
          <p:pic>
            <p:nvPicPr>
              <p:cNvPr id="10" name="그래픽 9" descr="가상 현실 헤드셋 윤곽선">
                <a:extLst>
                  <a:ext uri="{FF2B5EF4-FFF2-40B4-BE49-F238E27FC236}">
                    <a16:creationId xmlns:a16="http://schemas.microsoft.com/office/drawing/2014/main" id="{53ADD079-B4C4-DB89-ED4C-6672E18B5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02906" y="2547372"/>
                <a:ext cx="400110" cy="400110"/>
              </a:xfrm>
              <a:prstGeom prst="rect">
                <a:avLst/>
              </a:prstGeom>
            </p:spPr>
          </p:pic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FF944C77-B605-45BC-35A1-60ADB1BAC28B}"/>
                  </a:ext>
                </a:extLst>
              </p:cNvPr>
              <p:cNvCxnSpPr>
                <a:cxnSpLocks/>
                <a:stCxn id="10" idx="2"/>
                <a:endCxn id="16" idx="0"/>
              </p:cNvCxnSpPr>
              <p:nvPr/>
            </p:nvCxnSpPr>
            <p:spPr>
              <a:xfrm>
                <a:off x="2202961" y="2947482"/>
                <a:ext cx="0" cy="6891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0467D5E-2922-9426-776A-070B353C3E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4836218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8" descr="로봇 팔 - 무료 산업개 아이콘">
                <a:extLst>
                  <a:ext uri="{FF2B5EF4-FFF2-40B4-BE49-F238E27FC236}">
                    <a16:creationId xmlns:a16="http://schemas.microsoft.com/office/drawing/2014/main" id="{F0BC4EA8-2BF2-B394-D3F7-1BD7D6AE1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7278" y="2547372"/>
                <a:ext cx="400110" cy="400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950A7E04-433C-CA41-AA8E-BA4B2D70B53B}"/>
                  </a:ext>
                </a:extLst>
              </p:cNvPr>
              <p:cNvCxnSpPr>
                <a:cxnSpLocks/>
                <a:stCxn id="31" idx="2"/>
                <a:endCxn id="12" idx="0"/>
              </p:cNvCxnSpPr>
              <p:nvPr/>
            </p:nvCxnSpPr>
            <p:spPr>
              <a:xfrm>
                <a:off x="4998048" y="3517381"/>
                <a:ext cx="170" cy="1192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B9008B3-3204-75A0-D72B-4FF0874EE490}"/>
                  </a:ext>
                </a:extLst>
              </p:cNvPr>
              <p:cNvCxnSpPr>
                <a:cxnSpLocks/>
                <a:stCxn id="17" idx="0"/>
                <a:endCxn id="13" idx="2"/>
              </p:cNvCxnSpPr>
              <p:nvPr/>
            </p:nvCxnSpPr>
            <p:spPr>
              <a:xfrm flipV="1">
                <a:off x="6217333" y="2947482"/>
                <a:ext cx="0" cy="6891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BC8D0F1-780F-1558-5B03-9FB6EB2FA9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2040961" y="3636588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DBA7D5F6-041C-5F7F-35BD-98265AD933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6055333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54426BA5-29DF-8607-E984-F846AB1E262E}"/>
                  </a:ext>
                </a:extLst>
              </p:cNvPr>
              <p:cNvCxnSpPr>
                <a:cxnSpLocks/>
                <a:stCxn id="7" idx="2"/>
                <a:endCxn id="9" idx="2"/>
              </p:cNvCxnSpPr>
              <p:nvPr/>
            </p:nvCxnSpPr>
            <p:spPr>
              <a:xfrm rot="16200000" flipH="1">
                <a:off x="4205718" y="2378350"/>
                <a:ext cx="8561" cy="4014668"/>
              </a:xfrm>
              <a:prstGeom prst="bentConnector3">
                <a:avLst>
                  <a:gd name="adj1" fmla="val 2770249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10" descr="360도 카메라 - 무료 과학 기술개 아이콘">
                <a:extLst>
                  <a:ext uri="{FF2B5EF4-FFF2-40B4-BE49-F238E27FC236}">
                    <a16:creationId xmlns:a16="http://schemas.microsoft.com/office/drawing/2014/main" id="{A498A216-9875-0645-1B43-D6522953D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7994" y="2547372"/>
                <a:ext cx="400109" cy="400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E4E01DE-A67B-98FF-6059-F749F35CA0D0}"/>
                  </a:ext>
                </a:extLst>
              </p:cNvPr>
              <p:cNvGrpSpPr/>
              <p:nvPr/>
            </p:nvGrpSpPr>
            <p:grpSpPr>
              <a:xfrm>
                <a:off x="4829773" y="3180831"/>
                <a:ext cx="400170" cy="336550"/>
                <a:chOff x="3474850" y="1587500"/>
                <a:chExt cx="400170" cy="336550"/>
              </a:xfrm>
            </p:grpSpPr>
            <p:pic>
              <p:nvPicPr>
                <p:cNvPr id="31" name="그래픽 30" descr="구름 윤곽선">
                  <a:extLst>
                    <a:ext uri="{FF2B5EF4-FFF2-40B4-BE49-F238E27FC236}">
                      <a16:creationId xmlns:a16="http://schemas.microsoft.com/office/drawing/2014/main" id="{863AA704-4F15-4A95-8EA7-CA506007E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0" y="1587500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6F7148A-572E-5014-BC56-459949A9AE59}"/>
                    </a:ext>
                  </a:extLst>
                </p:cNvPr>
                <p:cNvSpPr txBox="1"/>
                <p:nvPr/>
              </p:nvSpPr>
              <p:spPr>
                <a:xfrm>
                  <a:off x="3504406" y="1665199"/>
                  <a:ext cx="370614" cy="2231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ADDC99B9-596E-BC8A-AFC0-A3A20099D0E8}"/>
                  </a:ext>
                </a:extLst>
              </p:cNvPr>
              <p:cNvGrpSpPr/>
              <p:nvPr/>
            </p:nvGrpSpPr>
            <p:grpSpPr>
              <a:xfrm>
                <a:off x="2726929" y="3671353"/>
                <a:ext cx="336550" cy="336550"/>
                <a:chOff x="3474851" y="1612898"/>
                <a:chExt cx="336550" cy="336550"/>
              </a:xfrm>
            </p:grpSpPr>
            <p:pic>
              <p:nvPicPr>
                <p:cNvPr id="29" name="그래픽 28" descr="구름 윤곽선">
                  <a:extLst>
                    <a:ext uri="{FF2B5EF4-FFF2-40B4-BE49-F238E27FC236}">
                      <a16:creationId xmlns:a16="http://schemas.microsoft.com/office/drawing/2014/main" id="{8843B0C8-A4F0-C4D6-7587-6D130D067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1" y="1612898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3659AA-B3A0-FB20-C59A-A653D6AED8B8}"/>
                    </a:ext>
                  </a:extLst>
                </p:cNvPr>
                <p:cNvSpPr txBox="1"/>
                <p:nvPr/>
              </p:nvSpPr>
              <p:spPr>
                <a:xfrm>
                  <a:off x="3488821" y="1677190"/>
                  <a:ext cx="317918" cy="22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14DFEB1-DCF9-B991-DF00-9FD9162A0008}"/>
                  </a:ext>
                </a:extLst>
              </p:cNvPr>
              <p:cNvCxnSpPr>
                <a:cxnSpLocks/>
                <a:stCxn id="16" idx="3"/>
                <a:endCxn id="29" idx="1"/>
              </p:cNvCxnSpPr>
              <p:nvPr/>
            </p:nvCxnSpPr>
            <p:spPr>
              <a:xfrm flipV="1">
                <a:off x="2364961" y="3839628"/>
                <a:ext cx="361968" cy="423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3FDC4614-D652-4E8C-3491-4B83ECA74320}"/>
                  </a:ext>
                </a:extLst>
              </p:cNvPr>
              <p:cNvCxnSpPr>
                <a:cxnSpLocks/>
                <a:stCxn id="29" idx="3"/>
                <a:endCxn id="12" idx="1"/>
              </p:cNvCxnSpPr>
              <p:nvPr/>
            </p:nvCxnSpPr>
            <p:spPr>
              <a:xfrm>
                <a:off x="3063479" y="3839628"/>
                <a:ext cx="1772739" cy="42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19790831-8320-0C79-65A7-16235D8D3E17}"/>
                  </a:ext>
                </a:extLst>
              </p:cNvPr>
              <p:cNvCxnSpPr>
                <a:cxnSpLocks/>
                <a:stCxn id="31" idx="0"/>
                <a:endCxn id="22" idx="2"/>
              </p:cNvCxnSpPr>
              <p:nvPr/>
            </p:nvCxnSpPr>
            <p:spPr>
              <a:xfrm flipV="1">
                <a:off x="4998048" y="2947481"/>
                <a:ext cx="0" cy="233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83030433-5A7F-416F-1777-1B37BB9AC503}"/>
                  </a:ext>
                </a:extLst>
              </p:cNvPr>
              <p:cNvCxnSpPr>
                <a:cxnSpLocks/>
                <a:stCxn id="16" idx="3"/>
                <a:endCxn id="22" idx="1"/>
              </p:cNvCxnSpPr>
              <p:nvPr/>
            </p:nvCxnSpPr>
            <p:spPr>
              <a:xfrm flipV="1">
                <a:off x="2364961" y="2747427"/>
                <a:ext cx="2433033" cy="1096436"/>
              </a:xfrm>
              <a:prstGeom prst="bentConnector3">
                <a:avLst>
                  <a:gd name="adj1" fmla="val 6675"/>
                </a:avLst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B3BE6A-932B-7AEC-0247-08523E27DA12}"/>
                </a:ext>
              </a:extLst>
            </p:cNvPr>
            <p:cNvSpPr/>
            <p:nvPr/>
          </p:nvSpPr>
          <p:spPr>
            <a:xfrm>
              <a:off x="1182089" y="3724872"/>
              <a:ext cx="544501" cy="33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Unity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5787295-DAD1-72AA-86A6-6B67E98F48D0}"/>
                </a:ext>
              </a:extLst>
            </p:cNvPr>
            <p:cNvSpPr/>
            <p:nvPr/>
          </p:nvSpPr>
          <p:spPr>
            <a:xfrm>
              <a:off x="4984835" y="3729835"/>
              <a:ext cx="689749" cy="336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WebRTC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6E3A185-D827-10CB-DF2D-A4D812F92990}"/>
                </a:ext>
              </a:extLst>
            </p:cNvPr>
            <p:cNvSpPr/>
            <p:nvPr/>
          </p:nvSpPr>
          <p:spPr>
            <a:xfrm>
              <a:off x="6578192" y="3733934"/>
              <a:ext cx="883735" cy="334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Manipulator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4A4788D-A152-9709-B2E7-204E420CF339}"/>
              </a:ext>
            </a:extLst>
          </p:cNvPr>
          <p:cNvSpPr/>
          <p:nvPr/>
        </p:nvSpPr>
        <p:spPr>
          <a:xfrm>
            <a:off x="7427491" y="2297294"/>
            <a:ext cx="625789" cy="1301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9913C1C-7310-8FCE-5A57-88E6C52C8847}"/>
              </a:ext>
            </a:extLst>
          </p:cNvPr>
          <p:cNvSpPr/>
          <p:nvPr/>
        </p:nvSpPr>
        <p:spPr>
          <a:xfrm>
            <a:off x="541259" y="1086619"/>
            <a:ext cx="8061481" cy="175499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4F2FBAA-83E6-883F-F506-254A52A4AFB0}"/>
              </a:ext>
            </a:extLst>
          </p:cNvPr>
          <p:cNvSpPr/>
          <p:nvPr/>
        </p:nvSpPr>
        <p:spPr>
          <a:xfrm>
            <a:off x="1757687" y="3746987"/>
            <a:ext cx="676888" cy="197782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938AF081-CF13-EB54-8069-784E9C445FAF}"/>
              </a:ext>
            </a:extLst>
          </p:cNvPr>
          <p:cNvCxnSpPr>
            <a:cxnSpLocks/>
            <a:stCxn id="35" idx="1"/>
            <a:endCxn id="41" idx="2"/>
          </p:cNvCxnSpPr>
          <p:nvPr/>
        </p:nvCxnSpPr>
        <p:spPr>
          <a:xfrm rot="10800000" flipH="1">
            <a:off x="1757686" y="2841611"/>
            <a:ext cx="2814313" cy="1894290"/>
          </a:xfrm>
          <a:prstGeom prst="bentConnector4">
            <a:avLst>
              <a:gd name="adj1" fmla="val -8123"/>
              <a:gd name="adj2" fmla="val 76102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9140E81-E18E-7B5E-B4C1-345A6D404C12}"/>
              </a:ext>
            </a:extLst>
          </p:cNvPr>
          <p:cNvGrpSpPr/>
          <p:nvPr/>
        </p:nvGrpSpPr>
        <p:grpSpPr>
          <a:xfrm>
            <a:off x="6197782" y="1236793"/>
            <a:ext cx="2254366" cy="1454644"/>
            <a:chOff x="5397947" y="1246528"/>
            <a:chExt cx="2254366" cy="1454644"/>
          </a:xfrm>
        </p:grpSpPr>
        <p:pic>
          <p:nvPicPr>
            <p:cNvPr id="38" name="그림 37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48EB1F83-FF63-187D-F4FC-7928033C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947" y="1246528"/>
              <a:ext cx="2254366" cy="717587"/>
            </a:xfrm>
            <a:prstGeom prst="rect">
              <a:avLst/>
            </a:prstGeom>
          </p:spPr>
        </p:pic>
        <p:pic>
          <p:nvPicPr>
            <p:cNvPr id="42" name="그림 41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CB91116-DA84-5392-5FE1-5B55C1D08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947" y="1951833"/>
              <a:ext cx="2254366" cy="749339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8A11AF7-EBEB-ABB2-4FB5-0D42FCFF0E81}"/>
              </a:ext>
            </a:extLst>
          </p:cNvPr>
          <p:cNvSpPr txBox="1"/>
          <p:nvPr/>
        </p:nvSpPr>
        <p:spPr>
          <a:xfrm>
            <a:off x="691852" y="1449124"/>
            <a:ext cx="4015871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Unity Server</a:t>
            </a:r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와 기기 통신 연결</a:t>
            </a:r>
            <a:endParaRPr lang="en-US" altLang="ko-KR" sz="1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시각화 및 컨트롤을 위한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Oculus controller Control event Detection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1821C7-BE35-7B3A-8F0D-321C703F7C7C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EA7494E-C468-D6DF-5336-52404BF75722}"/>
              </a:ext>
            </a:extLst>
          </p:cNvPr>
          <p:cNvGrpSpPr/>
          <p:nvPr/>
        </p:nvGrpSpPr>
        <p:grpSpPr>
          <a:xfrm>
            <a:off x="305908" y="360000"/>
            <a:ext cx="3188694" cy="461665"/>
            <a:chOff x="315086" y="546250"/>
            <a:chExt cx="3188694" cy="46166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7860C9C-98A1-A210-4D7E-380609564387}"/>
                </a:ext>
              </a:extLst>
            </p:cNvPr>
            <p:cNvCxnSpPr>
              <a:cxnSpLocks/>
            </p:cNvCxnSpPr>
            <p:nvPr/>
          </p:nvCxnSpPr>
          <p:spPr>
            <a:xfrm>
              <a:off x="1153203" y="919092"/>
              <a:ext cx="151306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EAC5FC-EE08-0805-591C-578F5F8E5FB7}"/>
                </a:ext>
              </a:extLst>
            </p:cNvPr>
            <p:cNvSpPr txBox="1"/>
            <p:nvPr/>
          </p:nvSpPr>
          <p:spPr>
            <a:xfrm>
              <a:off x="315086" y="579745"/>
              <a:ext cx="3188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주요 알고리즘</a:t>
              </a:r>
              <a:endParaRPr lang="ko-KR" altLang="en-US" sz="20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429162-DFA7-E6F6-C7F1-B73608354598}"/>
                </a:ext>
              </a:extLst>
            </p:cNvPr>
            <p:cNvSpPr txBox="1"/>
            <p:nvPr/>
          </p:nvSpPr>
          <p:spPr>
            <a:xfrm>
              <a:off x="446721" y="546250"/>
              <a:ext cx="6399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2725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B2433230-9B37-D8A6-C82E-C18CEE0FE50A}"/>
              </a:ext>
            </a:extLst>
          </p:cNvPr>
          <p:cNvSpPr/>
          <p:nvPr/>
        </p:nvSpPr>
        <p:spPr>
          <a:xfrm>
            <a:off x="2177491" y="5043132"/>
            <a:ext cx="545547" cy="807289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E8FA50A-8538-76F3-9A8A-3BFA2CD91447}"/>
              </a:ext>
            </a:extLst>
          </p:cNvPr>
          <p:cNvGrpSpPr/>
          <p:nvPr/>
        </p:nvGrpSpPr>
        <p:grpSpPr>
          <a:xfrm>
            <a:off x="2210778" y="4016390"/>
            <a:ext cx="5434737" cy="1842594"/>
            <a:chOff x="1177406" y="2225639"/>
            <a:chExt cx="6284521" cy="184259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F270340-5632-3D59-47DD-58B177F401BA}"/>
                </a:ext>
              </a:extLst>
            </p:cNvPr>
            <p:cNvGrpSpPr/>
            <p:nvPr/>
          </p:nvGrpSpPr>
          <p:grpSpPr>
            <a:xfrm>
              <a:off x="1177406" y="2225639"/>
              <a:ext cx="6120000" cy="1842592"/>
              <a:chOff x="2002906" y="2547372"/>
              <a:chExt cx="4414482" cy="1842592"/>
            </a:xfrm>
          </p:grpSpPr>
          <p:pic>
            <p:nvPicPr>
              <p:cNvPr id="10" name="그래픽 9" descr="가상 현실 헤드셋 윤곽선">
                <a:extLst>
                  <a:ext uri="{FF2B5EF4-FFF2-40B4-BE49-F238E27FC236}">
                    <a16:creationId xmlns:a16="http://schemas.microsoft.com/office/drawing/2014/main" id="{53ADD079-B4C4-DB89-ED4C-6672E18B5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02906" y="2547372"/>
                <a:ext cx="400110" cy="400110"/>
              </a:xfrm>
              <a:prstGeom prst="rect">
                <a:avLst/>
              </a:prstGeom>
            </p:spPr>
          </p:pic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FF944C77-B605-45BC-35A1-60ADB1BAC28B}"/>
                  </a:ext>
                </a:extLst>
              </p:cNvPr>
              <p:cNvCxnSpPr>
                <a:cxnSpLocks/>
                <a:stCxn id="10" idx="2"/>
                <a:endCxn id="16" idx="0"/>
              </p:cNvCxnSpPr>
              <p:nvPr/>
            </p:nvCxnSpPr>
            <p:spPr>
              <a:xfrm>
                <a:off x="2202961" y="2947482"/>
                <a:ext cx="0" cy="6891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0467D5E-2922-9426-776A-070B353C3E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4836218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8" descr="로봇 팔 - 무료 산업개 아이콘">
                <a:extLst>
                  <a:ext uri="{FF2B5EF4-FFF2-40B4-BE49-F238E27FC236}">
                    <a16:creationId xmlns:a16="http://schemas.microsoft.com/office/drawing/2014/main" id="{F0BC4EA8-2BF2-B394-D3F7-1BD7D6AE1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7278" y="2547372"/>
                <a:ext cx="400110" cy="400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950A7E04-433C-CA41-AA8E-BA4B2D70B53B}"/>
                  </a:ext>
                </a:extLst>
              </p:cNvPr>
              <p:cNvCxnSpPr>
                <a:cxnSpLocks/>
                <a:stCxn id="31" idx="2"/>
                <a:endCxn id="12" idx="0"/>
              </p:cNvCxnSpPr>
              <p:nvPr/>
            </p:nvCxnSpPr>
            <p:spPr>
              <a:xfrm>
                <a:off x="4998048" y="3517381"/>
                <a:ext cx="170" cy="1192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B9008B3-3204-75A0-D72B-4FF0874EE490}"/>
                  </a:ext>
                </a:extLst>
              </p:cNvPr>
              <p:cNvCxnSpPr>
                <a:cxnSpLocks/>
                <a:stCxn id="17" idx="0"/>
                <a:endCxn id="13" idx="2"/>
              </p:cNvCxnSpPr>
              <p:nvPr/>
            </p:nvCxnSpPr>
            <p:spPr>
              <a:xfrm flipV="1">
                <a:off x="6217333" y="2947482"/>
                <a:ext cx="0" cy="6891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BC8D0F1-780F-1558-5B03-9FB6EB2FA9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2040961" y="3636588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DBA7D5F6-041C-5F7F-35BD-98265AD933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6055333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54426BA5-29DF-8607-E984-F846AB1E262E}"/>
                  </a:ext>
                </a:extLst>
              </p:cNvPr>
              <p:cNvCxnSpPr>
                <a:cxnSpLocks/>
                <a:stCxn id="7" idx="2"/>
                <a:endCxn id="9" idx="2"/>
              </p:cNvCxnSpPr>
              <p:nvPr/>
            </p:nvCxnSpPr>
            <p:spPr>
              <a:xfrm rot="16200000" flipH="1">
                <a:off x="4205718" y="2378350"/>
                <a:ext cx="8561" cy="4014668"/>
              </a:xfrm>
              <a:prstGeom prst="bentConnector3">
                <a:avLst>
                  <a:gd name="adj1" fmla="val 2770249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10" descr="360도 카메라 - 무료 과학 기술개 아이콘">
                <a:extLst>
                  <a:ext uri="{FF2B5EF4-FFF2-40B4-BE49-F238E27FC236}">
                    <a16:creationId xmlns:a16="http://schemas.microsoft.com/office/drawing/2014/main" id="{A498A216-9875-0645-1B43-D6522953D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7994" y="2547372"/>
                <a:ext cx="400109" cy="400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E4E01DE-A67B-98FF-6059-F749F35CA0D0}"/>
                  </a:ext>
                </a:extLst>
              </p:cNvPr>
              <p:cNvGrpSpPr/>
              <p:nvPr/>
            </p:nvGrpSpPr>
            <p:grpSpPr>
              <a:xfrm>
                <a:off x="4829773" y="3180831"/>
                <a:ext cx="400170" cy="336550"/>
                <a:chOff x="3474850" y="1587500"/>
                <a:chExt cx="400170" cy="336550"/>
              </a:xfrm>
            </p:grpSpPr>
            <p:pic>
              <p:nvPicPr>
                <p:cNvPr id="31" name="그래픽 30" descr="구름 윤곽선">
                  <a:extLst>
                    <a:ext uri="{FF2B5EF4-FFF2-40B4-BE49-F238E27FC236}">
                      <a16:creationId xmlns:a16="http://schemas.microsoft.com/office/drawing/2014/main" id="{863AA704-4F15-4A95-8EA7-CA506007E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0" y="1587500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6F7148A-572E-5014-BC56-459949A9AE59}"/>
                    </a:ext>
                  </a:extLst>
                </p:cNvPr>
                <p:cNvSpPr txBox="1"/>
                <p:nvPr/>
              </p:nvSpPr>
              <p:spPr>
                <a:xfrm>
                  <a:off x="3504406" y="1665199"/>
                  <a:ext cx="370614" cy="2231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ADDC99B9-596E-BC8A-AFC0-A3A20099D0E8}"/>
                  </a:ext>
                </a:extLst>
              </p:cNvPr>
              <p:cNvGrpSpPr/>
              <p:nvPr/>
            </p:nvGrpSpPr>
            <p:grpSpPr>
              <a:xfrm>
                <a:off x="2726929" y="3671353"/>
                <a:ext cx="336550" cy="336550"/>
                <a:chOff x="3474851" y="1612898"/>
                <a:chExt cx="336550" cy="336550"/>
              </a:xfrm>
            </p:grpSpPr>
            <p:pic>
              <p:nvPicPr>
                <p:cNvPr id="29" name="그래픽 28" descr="구름 윤곽선">
                  <a:extLst>
                    <a:ext uri="{FF2B5EF4-FFF2-40B4-BE49-F238E27FC236}">
                      <a16:creationId xmlns:a16="http://schemas.microsoft.com/office/drawing/2014/main" id="{8843B0C8-A4F0-C4D6-7587-6D130D067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1" y="1612898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3659AA-B3A0-FB20-C59A-A653D6AED8B8}"/>
                    </a:ext>
                  </a:extLst>
                </p:cNvPr>
                <p:cNvSpPr txBox="1"/>
                <p:nvPr/>
              </p:nvSpPr>
              <p:spPr>
                <a:xfrm>
                  <a:off x="3488821" y="1677190"/>
                  <a:ext cx="317918" cy="22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14DFEB1-DCF9-B991-DF00-9FD9162A0008}"/>
                  </a:ext>
                </a:extLst>
              </p:cNvPr>
              <p:cNvCxnSpPr>
                <a:cxnSpLocks/>
                <a:stCxn id="16" idx="3"/>
                <a:endCxn id="29" idx="1"/>
              </p:cNvCxnSpPr>
              <p:nvPr/>
            </p:nvCxnSpPr>
            <p:spPr>
              <a:xfrm flipV="1">
                <a:off x="2364961" y="3839628"/>
                <a:ext cx="361968" cy="423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3FDC4614-D652-4E8C-3491-4B83ECA74320}"/>
                  </a:ext>
                </a:extLst>
              </p:cNvPr>
              <p:cNvCxnSpPr>
                <a:cxnSpLocks/>
                <a:stCxn id="29" idx="3"/>
                <a:endCxn id="12" idx="1"/>
              </p:cNvCxnSpPr>
              <p:nvPr/>
            </p:nvCxnSpPr>
            <p:spPr>
              <a:xfrm>
                <a:off x="3063479" y="3839628"/>
                <a:ext cx="1772739" cy="42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19790831-8320-0C79-65A7-16235D8D3E17}"/>
                  </a:ext>
                </a:extLst>
              </p:cNvPr>
              <p:cNvCxnSpPr>
                <a:cxnSpLocks/>
                <a:stCxn id="31" idx="0"/>
                <a:endCxn id="22" idx="2"/>
              </p:cNvCxnSpPr>
              <p:nvPr/>
            </p:nvCxnSpPr>
            <p:spPr>
              <a:xfrm flipV="1">
                <a:off x="4998048" y="2947481"/>
                <a:ext cx="0" cy="233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83030433-5A7F-416F-1777-1B37BB9AC503}"/>
                  </a:ext>
                </a:extLst>
              </p:cNvPr>
              <p:cNvCxnSpPr>
                <a:cxnSpLocks/>
                <a:stCxn id="16" idx="3"/>
                <a:endCxn id="22" idx="1"/>
              </p:cNvCxnSpPr>
              <p:nvPr/>
            </p:nvCxnSpPr>
            <p:spPr>
              <a:xfrm flipV="1">
                <a:off x="2364961" y="2747427"/>
                <a:ext cx="2433033" cy="1096436"/>
              </a:xfrm>
              <a:prstGeom prst="bentConnector3">
                <a:avLst>
                  <a:gd name="adj1" fmla="val 6675"/>
                </a:avLst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B3BE6A-932B-7AEC-0247-08523E27DA12}"/>
                </a:ext>
              </a:extLst>
            </p:cNvPr>
            <p:cNvSpPr/>
            <p:nvPr/>
          </p:nvSpPr>
          <p:spPr>
            <a:xfrm>
              <a:off x="1182089" y="3724872"/>
              <a:ext cx="544501" cy="33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Unity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5787295-DAD1-72AA-86A6-6B67E98F48D0}"/>
                </a:ext>
              </a:extLst>
            </p:cNvPr>
            <p:cNvSpPr/>
            <p:nvPr/>
          </p:nvSpPr>
          <p:spPr>
            <a:xfrm>
              <a:off x="4984835" y="3729835"/>
              <a:ext cx="689749" cy="336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WebRTC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6E3A185-D827-10CB-DF2D-A4D812F92990}"/>
                </a:ext>
              </a:extLst>
            </p:cNvPr>
            <p:cNvSpPr/>
            <p:nvPr/>
          </p:nvSpPr>
          <p:spPr>
            <a:xfrm>
              <a:off x="6578192" y="3733934"/>
              <a:ext cx="883735" cy="334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Manipulator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CECCEAC-1EF0-E4A9-7534-2D3F5ECD7BB5}"/>
              </a:ext>
            </a:extLst>
          </p:cNvPr>
          <p:cNvSpPr txBox="1"/>
          <p:nvPr/>
        </p:nvSpPr>
        <p:spPr>
          <a:xfrm>
            <a:off x="706807" y="1473298"/>
            <a:ext cx="4096787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Control Data </a:t>
            </a:r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감도 설정 </a:t>
            </a:r>
            <a:endParaRPr lang="en-US" altLang="ko-KR" sz="1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Controller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동작 범위 기준을 설정하여 </a:t>
            </a:r>
            <a:r>
              <a:rPr lang="ko-KR" altLang="en-US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임계값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이상 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수집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4A4788D-A152-9709-B2E7-204E420CF339}"/>
              </a:ext>
            </a:extLst>
          </p:cNvPr>
          <p:cNvSpPr/>
          <p:nvPr/>
        </p:nvSpPr>
        <p:spPr>
          <a:xfrm>
            <a:off x="7427491" y="2297294"/>
            <a:ext cx="625789" cy="1301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9913C1C-7310-8FCE-5A57-88E6C52C8847}"/>
              </a:ext>
            </a:extLst>
          </p:cNvPr>
          <p:cNvSpPr/>
          <p:nvPr/>
        </p:nvSpPr>
        <p:spPr>
          <a:xfrm>
            <a:off x="541259" y="1086619"/>
            <a:ext cx="8061481" cy="175499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3496B5C-1743-860A-B862-CFF212C6C4E7}"/>
              </a:ext>
            </a:extLst>
          </p:cNvPr>
          <p:cNvCxnSpPr>
            <a:cxnSpLocks/>
            <a:stCxn id="164" idx="1"/>
          </p:cNvCxnSpPr>
          <p:nvPr/>
        </p:nvCxnSpPr>
        <p:spPr>
          <a:xfrm rot="10800000" flipH="1">
            <a:off x="2177490" y="2841611"/>
            <a:ext cx="2394507" cy="2605166"/>
          </a:xfrm>
          <a:prstGeom prst="bentConnector4">
            <a:avLst>
              <a:gd name="adj1" fmla="val -9547"/>
              <a:gd name="adj2" fmla="val 57747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4ABA41B3-D719-9F9F-FD97-30DB538B05E3}"/>
              </a:ext>
            </a:extLst>
          </p:cNvPr>
          <p:cNvGrpSpPr/>
          <p:nvPr/>
        </p:nvGrpSpPr>
        <p:grpSpPr>
          <a:xfrm>
            <a:off x="5325533" y="1232677"/>
            <a:ext cx="3111660" cy="1427654"/>
            <a:chOff x="5147337" y="1232677"/>
            <a:chExt cx="3111660" cy="1427654"/>
          </a:xfrm>
        </p:grpSpPr>
        <p:pic>
          <p:nvPicPr>
            <p:cNvPr id="52" name="그림 51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5717CC73-5A61-F5BD-A551-60FE413F5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7337" y="1232677"/>
              <a:ext cx="3111660" cy="1054154"/>
            </a:xfrm>
            <a:prstGeom prst="rect">
              <a:avLst/>
            </a:prstGeom>
          </p:spPr>
        </p:pic>
        <p:pic>
          <p:nvPicPr>
            <p:cNvPr id="54" name="그림 53" descr="텍스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AA05D750-1E33-989A-B394-120710301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7337" y="2272961"/>
              <a:ext cx="3111660" cy="387370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413EAFF-BBD2-335B-786E-70EF074559FD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B9666A-1F5C-AB36-35A2-0A305B6C9D53}"/>
              </a:ext>
            </a:extLst>
          </p:cNvPr>
          <p:cNvGrpSpPr/>
          <p:nvPr/>
        </p:nvGrpSpPr>
        <p:grpSpPr>
          <a:xfrm>
            <a:off x="305908" y="360000"/>
            <a:ext cx="3188694" cy="461665"/>
            <a:chOff x="315086" y="546250"/>
            <a:chExt cx="3188694" cy="46166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BD39E6A-4D6E-A9FE-5A4A-007B36F580F3}"/>
                </a:ext>
              </a:extLst>
            </p:cNvPr>
            <p:cNvCxnSpPr>
              <a:cxnSpLocks/>
            </p:cNvCxnSpPr>
            <p:nvPr/>
          </p:nvCxnSpPr>
          <p:spPr>
            <a:xfrm>
              <a:off x="1153203" y="919092"/>
              <a:ext cx="151306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1288AB-80F7-EA16-189B-D1B557426AED}"/>
                </a:ext>
              </a:extLst>
            </p:cNvPr>
            <p:cNvSpPr txBox="1"/>
            <p:nvPr/>
          </p:nvSpPr>
          <p:spPr>
            <a:xfrm>
              <a:off x="315086" y="579745"/>
              <a:ext cx="3188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주요 알고리즘</a:t>
              </a:r>
              <a:endParaRPr lang="ko-KR" altLang="en-US" sz="20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956811-536E-343B-DC65-8CF5226440C4}"/>
                </a:ext>
              </a:extLst>
            </p:cNvPr>
            <p:cNvSpPr txBox="1"/>
            <p:nvPr/>
          </p:nvSpPr>
          <p:spPr>
            <a:xfrm>
              <a:off x="446721" y="546250"/>
              <a:ext cx="6399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674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B2433230-9B37-D8A6-C82E-C18CEE0FE50A}"/>
              </a:ext>
            </a:extLst>
          </p:cNvPr>
          <p:cNvSpPr/>
          <p:nvPr/>
        </p:nvSpPr>
        <p:spPr>
          <a:xfrm>
            <a:off x="1809009" y="3890783"/>
            <a:ext cx="541952" cy="182362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E8FA50A-8538-76F3-9A8A-3BFA2CD91447}"/>
              </a:ext>
            </a:extLst>
          </p:cNvPr>
          <p:cNvGrpSpPr/>
          <p:nvPr/>
        </p:nvGrpSpPr>
        <p:grpSpPr>
          <a:xfrm>
            <a:off x="1854631" y="3882221"/>
            <a:ext cx="5434737" cy="1842594"/>
            <a:chOff x="1177406" y="2225639"/>
            <a:chExt cx="6284521" cy="184259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F270340-5632-3D59-47DD-58B177F401BA}"/>
                </a:ext>
              </a:extLst>
            </p:cNvPr>
            <p:cNvGrpSpPr/>
            <p:nvPr/>
          </p:nvGrpSpPr>
          <p:grpSpPr>
            <a:xfrm>
              <a:off x="1177406" y="2225639"/>
              <a:ext cx="6120000" cy="1842592"/>
              <a:chOff x="2002906" y="2547372"/>
              <a:chExt cx="4414482" cy="1842592"/>
            </a:xfrm>
          </p:grpSpPr>
          <p:pic>
            <p:nvPicPr>
              <p:cNvPr id="10" name="그래픽 9" descr="가상 현실 헤드셋 윤곽선">
                <a:extLst>
                  <a:ext uri="{FF2B5EF4-FFF2-40B4-BE49-F238E27FC236}">
                    <a16:creationId xmlns:a16="http://schemas.microsoft.com/office/drawing/2014/main" id="{53ADD079-B4C4-DB89-ED4C-6672E18B5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02906" y="2547372"/>
                <a:ext cx="400110" cy="400110"/>
              </a:xfrm>
              <a:prstGeom prst="rect">
                <a:avLst/>
              </a:prstGeom>
            </p:spPr>
          </p:pic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FF944C77-B605-45BC-35A1-60ADB1BAC28B}"/>
                  </a:ext>
                </a:extLst>
              </p:cNvPr>
              <p:cNvCxnSpPr>
                <a:cxnSpLocks/>
                <a:stCxn id="10" idx="2"/>
                <a:endCxn id="16" idx="0"/>
              </p:cNvCxnSpPr>
              <p:nvPr/>
            </p:nvCxnSpPr>
            <p:spPr>
              <a:xfrm>
                <a:off x="2202961" y="2947482"/>
                <a:ext cx="0" cy="6891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0467D5E-2922-9426-776A-070B353C3E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4836218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8" descr="로봇 팔 - 무료 산업개 아이콘">
                <a:extLst>
                  <a:ext uri="{FF2B5EF4-FFF2-40B4-BE49-F238E27FC236}">
                    <a16:creationId xmlns:a16="http://schemas.microsoft.com/office/drawing/2014/main" id="{F0BC4EA8-2BF2-B394-D3F7-1BD7D6AE1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7278" y="2547372"/>
                <a:ext cx="400110" cy="400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950A7E04-433C-CA41-AA8E-BA4B2D70B53B}"/>
                  </a:ext>
                </a:extLst>
              </p:cNvPr>
              <p:cNvCxnSpPr>
                <a:cxnSpLocks/>
                <a:stCxn id="31" idx="2"/>
                <a:endCxn id="12" idx="0"/>
              </p:cNvCxnSpPr>
              <p:nvPr/>
            </p:nvCxnSpPr>
            <p:spPr>
              <a:xfrm>
                <a:off x="4998048" y="3517381"/>
                <a:ext cx="170" cy="1192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B9008B3-3204-75A0-D72B-4FF0874EE490}"/>
                  </a:ext>
                </a:extLst>
              </p:cNvPr>
              <p:cNvCxnSpPr>
                <a:cxnSpLocks/>
                <a:stCxn id="17" idx="0"/>
                <a:endCxn id="13" idx="2"/>
              </p:cNvCxnSpPr>
              <p:nvPr/>
            </p:nvCxnSpPr>
            <p:spPr>
              <a:xfrm flipV="1">
                <a:off x="6217333" y="2947482"/>
                <a:ext cx="0" cy="6891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BC8D0F1-780F-1558-5B03-9FB6EB2FA9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2040961" y="3636588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DBA7D5F6-041C-5F7F-35BD-98265AD933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6055333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54426BA5-29DF-8607-E984-F846AB1E262E}"/>
                  </a:ext>
                </a:extLst>
              </p:cNvPr>
              <p:cNvCxnSpPr>
                <a:cxnSpLocks/>
                <a:stCxn id="7" idx="2"/>
                <a:endCxn id="9" idx="2"/>
              </p:cNvCxnSpPr>
              <p:nvPr/>
            </p:nvCxnSpPr>
            <p:spPr>
              <a:xfrm rot="16200000" flipH="1">
                <a:off x="4205718" y="2378350"/>
                <a:ext cx="8561" cy="4014668"/>
              </a:xfrm>
              <a:prstGeom prst="bentConnector3">
                <a:avLst>
                  <a:gd name="adj1" fmla="val 2770249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10" descr="360도 카메라 - 무료 과학 기술개 아이콘">
                <a:extLst>
                  <a:ext uri="{FF2B5EF4-FFF2-40B4-BE49-F238E27FC236}">
                    <a16:creationId xmlns:a16="http://schemas.microsoft.com/office/drawing/2014/main" id="{A498A216-9875-0645-1B43-D6522953D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7994" y="2547372"/>
                <a:ext cx="400109" cy="400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E4E01DE-A67B-98FF-6059-F749F35CA0D0}"/>
                  </a:ext>
                </a:extLst>
              </p:cNvPr>
              <p:cNvGrpSpPr/>
              <p:nvPr/>
            </p:nvGrpSpPr>
            <p:grpSpPr>
              <a:xfrm>
                <a:off x="4829773" y="3180831"/>
                <a:ext cx="400170" cy="336550"/>
                <a:chOff x="3474850" y="1587500"/>
                <a:chExt cx="400170" cy="336550"/>
              </a:xfrm>
            </p:grpSpPr>
            <p:pic>
              <p:nvPicPr>
                <p:cNvPr id="31" name="그래픽 30" descr="구름 윤곽선">
                  <a:extLst>
                    <a:ext uri="{FF2B5EF4-FFF2-40B4-BE49-F238E27FC236}">
                      <a16:creationId xmlns:a16="http://schemas.microsoft.com/office/drawing/2014/main" id="{863AA704-4F15-4A95-8EA7-CA506007E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0" y="1587500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6F7148A-572E-5014-BC56-459949A9AE59}"/>
                    </a:ext>
                  </a:extLst>
                </p:cNvPr>
                <p:cNvSpPr txBox="1"/>
                <p:nvPr/>
              </p:nvSpPr>
              <p:spPr>
                <a:xfrm>
                  <a:off x="3504406" y="1665199"/>
                  <a:ext cx="370614" cy="2231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ADDC99B9-596E-BC8A-AFC0-A3A20099D0E8}"/>
                  </a:ext>
                </a:extLst>
              </p:cNvPr>
              <p:cNvGrpSpPr/>
              <p:nvPr/>
            </p:nvGrpSpPr>
            <p:grpSpPr>
              <a:xfrm>
                <a:off x="2726929" y="3671353"/>
                <a:ext cx="336550" cy="336550"/>
                <a:chOff x="3474851" y="1612898"/>
                <a:chExt cx="336550" cy="336550"/>
              </a:xfrm>
            </p:grpSpPr>
            <p:pic>
              <p:nvPicPr>
                <p:cNvPr id="29" name="그래픽 28" descr="구름 윤곽선">
                  <a:extLst>
                    <a:ext uri="{FF2B5EF4-FFF2-40B4-BE49-F238E27FC236}">
                      <a16:creationId xmlns:a16="http://schemas.microsoft.com/office/drawing/2014/main" id="{8843B0C8-A4F0-C4D6-7587-6D130D067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1" y="1612898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3659AA-B3A0-FB20-C59A-A653D6AED8B8}"/>
                    </a:ext>
                  </a:extLst>
                </p:cNvPr>
                <p:cNvSpPr txBox="1"/>
                <p:nvPr/>
              </p:nvSpPr>
              <p:spPr>
                <a:xfrm>
                  <a:off x="3488821" y="1677190"/>
                  <a:ext cx="317918" cy="22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14DFEB1-DCF9-B991-DF00-9FD9162A0008}"/>
                  </a:ext>
                </a:extLst>
              </p:cNvPr>
              <p:cNvCxnSpPr>
                <a:cxnSpLocks/>
                <a:stCxn id="16" idx="3"/>
                <a:endCxn id="29" idx="1"/>
              </p:cNvCxnSpPr>
              <p:nvPr/>
            </p:nvCxnSpPr>
            <p:spPr>
              <a:xfrm flipV="1">
                <a:off x="2364961" y="3839628"/>
                <a:ext cx="361968" cy="423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3FDC4614-D652-4E8C-3491-4B83ECA74320}"/>
                  </a:ext>
                </a:extLst>
              </p:cNvPr>
              <p:cNvCxnSpPr>
                <a:cxnSpLocks/>
                <a:stCxn id="29" idx="3"/>
                <a:endCxn id="12" idx="1"/>
              </p:cNvCxnSpPr>
              <p:nvPr/>
            </p:nvCxnSpPr>
            <p:spPr>
              <a:xfrm>
                <a:off x="3063479" y="3839628"/>
                <a:ext cx="1772739" cy="42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19790831-8320-0C79-65A7-16235D8D3E17}"/>
                  </a:ext>
                </a:extLst>
              </p:cNvPr>
              <p:cNvCxnSpPr>
                <a:cxnSpLocks/>
                <a:stCxn id="31" idx="0"/>
                <a:endCxn id="22" idx="2"/>
              </p:cNvCxnSpPr>
              <p:nvPr/>
            </p:nvCxnSpPr>
            <p:spPr>
              <a:xfrm flipV="1">
                <a:off x="4998048" y="2947481"/>
                <a:ext cx="0" cy="233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83030433-5A7F-416F-1777-1B37BB9AC503}"/>
                  </a:ext>
                </a:extLst>
              </p:cNvPr>
              <p:cNvCxnSpPr>
                <a:cxnSpLocks/>
                <a:stCxn id="16" idx="3"/>
                <a:endCxn id="22" idx="1"/>
              </p:cNvCxnSpPr>
              <p:nvPr/>
            </p:nvCxnSpPr>
            <p:spPr>
              <a:xfrm flipV="1">
                <a:off x="2364961" y="2747427"/>
                <a:ext cx="2433033" cy="1096436"/>
              </a:xfrm>
              <a:prstGeom prst="bentConnector3">
                <a:avLst>
                  <a:gd name="adj1" fmla="val 6675"/>
                </a:avLst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B3BE6A-932B-7AEC-0247-08523E27DA12}"/>
                </a:ext>
              </a:extLst>
            </p:cNvPr>
            <p:cNvSpPr/>
            <p:nvPr/>
          </p:nvSpPr>
          <p:spPr>
            <a:xfrm>
              <a:off x="1182089" y="3724872"/>
              <a:ext cx="544501" cy="33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Unity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5787295-DAD1-72AA-86A6-6B67E98F48D0}"/>
                </a:ext>
              </a:extLst>
            </p:cNvPr>
            <p:cNvSpPr/>
            <p:nvPr/>
          </p:nvSpPr>
          <p:spPr>
            <a:xfrm>
              <a:off x="4984835" y="3729835"/>
              <a:ext cx="689749" cy="336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WebRTC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6E3A185-D827-10CB-DF2D-A4D812F92990}"/>
                </a:ext>
              </a:extLst>
            </p:cNvPr>
            <p:cNvSpPr/>
            <p:nvPr/>
          </p:nvSpPr>
          <p:spPr>
            <a:xfrm>
              <a:off x="6578192" y="3733934"/>
              <a:ext cx="883735" cy="334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Manipulator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CECCEAC-1EF0-E4A9-7534-2D3F5ECD7BB5}"/>
              </a:ext>
            </a:extLst>
          </p:cNvPr>
          <p:cNvSpPr txBox="1"/>
          <p:nvPr/>
        </p:nvSpPr>
        <p:spPr>
          <a:xfrm>
            <a:off x="674258" y="1616346"/>
            <a:ext cx="409678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Control Data </a:t>
            </a:r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처리</a:t>
            </a:r>
            <a:endParaRPr lang="en-US" altLang="ko-KR" sz="1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Control Data Mapping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4A4788D-A152-9709-B2E7-204E420CF339}"/>
              </a:ext>
            </a:extLst>
          </p:cNvPr>
          <p:cNvSpPr/>
          <p:nvPr/>
        </p:nvSpPr>
        <p:spPr>
          <a:xfrm>
            <a:off x="7427491" y="2297294"/>
            <a:ext cx="625789" cy="1301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9913C1C-7310-8FCE-5A57-88E6C52C8847}"/>
              </a:ext>
            </a:extLst>
          </p:cNvPr>
          <p:cNvSpPr/>
          <p:nvPr/>
        </p:nvSpPr>
        <p:spPr>
          <a:xfrm>
            <a:off x="541259" y="1086619"/>
            <a:ext cx="8061481" cy="175499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03F1F8-3A35-7D34-7052-CC9E22A366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5309" y="1230015"/>
            <a:ext cx="2784433" cy="1442076"/>
          </a:xfrm>
          <a:prstGeom prst="rect">
            <a:avLst/>
          </a:prstGeom>
        </p:spPr>
      </p:pic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5C1B42C-851F-CC30-CADF-41007B0A616A}"/>
              </a:ext>
            </a:extLst>
          </p:cNvPr>
          <p:cNvCxnSpPr>
            <a:cxnSpLocks/>
            <a:stCxn id="164" idx="1"/>
            <a:endCxn id="41" idx="2"/>
          </p:cNvCxnSpPr>
          <p:nvPr/>
        </p:nvCxnSpPr>
        <p:spPr>
          <a:xfrm rot="10800000" flipH="1">
            <a:off x="1809008" y="2841612"/>
            <a:ext cx="2762991" cy="1960983"/>
          </a:xfrm>
          <a:prstGeom prst="bentConnector4">
            <a:avLst>
              <a:gd name="adj1" fmla="val -8274"/>
              <a:gd name="adj2" fmla="val 73249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4B1E108-552C-BF3F-944E-860D86221D93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902EAB-0240-83CA-6E7A-8DC5A38AB9B6}"/>
              </a:ext>
            </a:extLst>
          </p:cNvPr>
          <p:cNvGrpSpPr/>
          <p:nvPr/>
        </p:nvGrpSpPr>
        <p:grpSpPr>
          <a:xfrm>
            <a:off x="305908" y="360000"/>
            <a:ext cx="3188694" cy="461665"/>
            <a:chOff x="315086" y="546250"/>
            <a:chExt cx="3188694" cy="461665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E1E69B1-52EC-25A9-43CC-3C1496B2493A}"/>
                </a:ext>
              </a:extLst>
            </p:cNvPr>
            <p:cNvCxnSpPr>
              <a:cxnSpLocks/>
            </p:cNvCxnSpPr>
            <p:nvPr/>
          </p:nvCxnSpPr>
          <p:spPr>
            <a:xfrm>
              <a:off x="1153203" y="919092"/>
              <a:ext cx="151306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680BF5-D807-06C5-AC1C-E617C7DCC567}"/>
                </a:ext>
              </a:extLst>
            </p:cNvPr>
            <p:cNvSpPr txBox="1"/>
            <p:nvPr/>
          </p:nvSpPr>
          <p:spPr>
            <a:xfrm>
              <a:off x="315086" y="579745"/>
              <a:ext cx="3188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주요 알고리즘</a:t>
              </a:r>
              <a:endParaRPr lang="ko-KR" altLang="en-US" sz="20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AA5AFC-9402-A758-5348-C2846FF6BA72}"/>
                </a:ext>
              </a:extLst>
            </p:cNvPr>
            <p:cNvSpPr txBox="1"/>
            <p:nvPr/>
          </p:nvSpPr>
          <p:spPr>
            <a:xfrm>
              <a:off x="446721" y="546250"/>
              <a:ext cx="6399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750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B2433230-9B37-D8A6-C82E-C18CEE0FE50A}"/>
              </a:ext>
            </a:extLst>
          </p:cNvPr>
          <p:cNvSpPr/>
          <p:nvPr/>
        </p:nvSpPr>
        <p:spPr>
          <a:xfrm>
            <a:off x="4328559" y="5716252"/>
            <a:ext cx="486882" cy="47702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E8FA50A-8538-76F3-9A8A-3BFA2CD91447}"/>
              </a:ext>
            </a:extLst>
          </p:cNvPr>
          <p:cNvGrpSpPr/>
          <p:nvPr/>
        </p:nvGrpSpPr>
        <p:grpSpPr>
          <a:xfrm>
            <a:off x="1854631" y="3882221"/>
            <a:ext cx="5434737" cy="1842594"/>
            <a:chOff x="1177406" y="2225639"/>
            <a:chExt cx="6284521" cy="184259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F270340-5632-3D59-47DD-58B177F401BA}"/>
                </a:ext>
              </a:extLst>
            </p:cNvPr>
            <p:cNvGrpSpPr/>
            <p:nvPr/>
          </p:nvGrpSpPr>
          <p:grpSpPr>
            <a:xfrm>
              <a:off x="1177406" y="2225639"/>
              <a:ext cx="6120000" cy="1842592"/>
              <a:chOff x="2002906" y="2547372"/>
              <a:chExt cx="4414482" cy="1842592"/>
            </a:xfrm>
          </p:grpSpPr>
          <p:pic>
            <p:nvPicPr>
              <p:cNvPr id="10" name="그래픽 9" descr="가상 현실 헤드셋 윤곽선">
                <a:extLst>
                  <a:ext uri="{FF2B5EF4-FFF2-40B4-BE49-F238E27FC236}">
                    <a16:creationId xmlns:a16="http://schemas.microsoft.com/office/drawing/2014/main" id="{53ADD079-B4C4-DB89-ED4C-6672E18B5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02906" y="2547372"/>
                <a:ext cx="400110" cy="400110"/>
              </a:xfrm>
              <a:prstGeom prst="rect">
                <a:avLst/>
              </a:prstGeom>
            </p:spPr>
          </p:pic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FF944C77-B605-45BC-35A1-60ADB1BAC28B}"/>
                  </a:ext>
                </a:extLst>
              </p:cNvPr>
              <p:cNvCxnSpPr>
                <a:cxnSpLocks/>
                <a:stCxn id="10" idx="2"/>
                <a:endCxn id="16" idx="0"/>
              </p:cNvCxnSpPr>
              <p:nvPr/>
            </p:nvCxnSpPr>
            <p:spPr>
              <a:xfrm>
                <a:off x="2202961" y="2947482"/>
                <a:ext cx="0" cy="6891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0467D5E-2922-9426-776A-070B353C3E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4836218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8" descr="로봇 팔 - 무료 산업개 아이콘">
                <a:extLst>
                  <a:ext uri="{FF2B5EF4-FFF2-40B4-BE49-F238E27FC236}">
                    <a16:creationId xmlns:a16="http://schemas.microsoft.com/office/drawing/2014/main" id="{F0BC4EA8-2BF2-B394-D3F7-1BD7D6AE1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7278" y="2547372"/>
                <a:ext cx="400110" cy="400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950A7E04-433C-CA41-AA8E-BA4B2D70B53B}"/>
                  </a:ext>
                </a:extLst>
              </p:cNvPr>
              <p:cNvCxnSpPr>
                <a:cxnSpLocks/>
                <a:stCxn id="31" idx="2"/>
                <a:endCxn id="12" idx="0"/>
              </p:cNvCxnSpPr>
              <p:nvPr/>
            </p:nvCxnSpPr>
            <p:spPr>
              <a:xfrm>
                <a:off x="4998048" y="3517381"/>
                <a:ext cx="170" cy="1192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B9008B3-3204-75A0-D72B-4FF0874EE490}"/>
                  </a:ext>
                </a:extLst>
              </p:cNvPr>
              <p:cNvCxnSpPr>
                <a:cxnSpLocks/>
                <a:stCxn id="17" idx="0"/>
                <a:endCxn id="13" idx="2"/>
              </p:cNvCxnSpPr>
              <p:nvPr/>
            </p:nvCxnSpPr>
            <p:spPr>
              <a:xfrm flipV="1">
                <a:off x="6217333" y="2947482"/>
                <a:ext cx="0" cy="6891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BC8D0F1-780F-1558-5B03-9FB6EB2FA9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2040961" y="3636588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DBA7D5F6-041C-5F7F-35BD-98265AD933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6055333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54426BA5-29DF-8607-E984-F846AB1E262E}"/>
                  </a:ext>
                </a:extLst>
              </p:cNvPr>
              <p:cNvCxnSpPr>
                <a:cxnSpLocks/>
                <a:stCxn id="7" idx="2"/>
                <a:endCxn id="9" idx="2"/>
              </p:cNvCxnSpPr>
              <p:nvPr/>
            </p:nvCxnSpPr>
            <p:spPr>
              <a:xfrm rot="16200000" flipH="1">
                <a:off x="4205718" y="2378350"/>
                <a:ext cx="8561" cy="4014668"/>
              </a:xfrm>
              <a:prstGeom prst="bentConnector3">
                <a:avLst>
                  <a:gd name="adj1" fmla="val 2770249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10" descr="360도 카메라 - 무료 과학 기술개 아이콘">
                <a:extLst>
                  <a:ext uri="{FF2B5EF4-FFF2-40B4-BE49-F238E27FC236}">
                    <a16:creationId xmlns:a16="http://schemas.microsoft.com/office/drawing/2014/main" id="{A498A216-9875-0645-1B43-D6522953D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7994" y="2547372"/>
                <a:ext cx="400109" cy="400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E4E01DE-A67B-98FF-6059-F749F35CA0D0}"/>
                  </a:ext>
                </a:extLst>
              </p:cNvPr>
              <p:cNvGrpSpPr/>
              <p:nvPr/>
            </p:nvGrpSpPr>
            <p:grpSpPr>
              <a:xfrm>
                <a:off x="4829773" y="3180831"/>
                <a:ext cx="400170" cy="336550"/>
                <a:chOff x="3474850" y="1587500"/>
                <a:chExt cx="400170" cy="336550"/>
              </a:xfrm>
            </p:grpSpPr>
            <p:pic>
              <p:nvPicPr>
                <p:cNvPr id="31" name="그래픽 30" descr="구름 윤곽선">
                  <a:extLst>
                    <a:ext uri="{FF2B5EF4-FFF2-40B4-BE49-F238E27FC236}">
                      <a16:creationId xmlns:a16="http://schemas.microsoft.com/office/drawing/2014/main" id="{863AA704-4F15-4A95-8EA7-CA506007E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0" y="1587500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6F7148A-572E-5014-BC56-459949A9AE59}"/>
                    </a:ext>
                  </a:extLst>
                </p:cNvPr>
                <p:cNvSpPr txBox="1"/>
                <p:nvPr/>
              </p:nvSpPr>
              <p:spPr>
                <a:xfrm>
                  <a:off x="3504406" y="1665199"/>
                  <a:ext cx="370614" cy="2231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ADDC99B9-596E-BC8A-AFC0-A3A20099D0E8}"/>
                  </a:ext>
                </a:extLst>
              </p:cNvPr>
              <p:cNvGrpSpPr/>
              <p:nvPr/>
            </p:nvGrpSpPr>
            <p:grpSpPr>
              <a:xfrm>
                <a:off x="2726929" y="3671353"/>
                <a:ext cx="336550" cy="336550"/>
                <a:chOff x="3474851" y="1612898"/>
                <a:chExt cx="336550" cy="336550"/>
              </a:xfrm>
            </p:grpSpPr>
            <p:pic>
              <p:nvPicPr>
                <p:cNvPr id="29" name="그래픽 28" descr="구름 윤곽선">
                  <a:extLst>
                    <a:ext uri="{FF2B5EF4-FFF2-40B4-BE49-F238E27FC236}">
                      <a16:creationId xmlns:a16="http://schemas.microsoft.com/office/drawing/2014/main" id="{8843B0C8-A4F0-C4D6-7587-6D130D067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1" y="1612898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3659AA-B3A0-FB20-C59A-A653D6AED8B8}"/>
                    </a:ext>
                  </a:extLst>
                </p:cNvPr>
                <p:cNvSpPr txBox="1"/>
                <p:nvPr/>
              </p:nvSpPr>
              <p:spPr>
                <a:xfrm>
                  <a:off x="3488821" y="1677190"/>
                  <a:ext cx="317918" cy="22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14DFEB1-DCF9-B991-DF00-9FD9162A0008}"/>
                  </a:ext>
                </a:extLst>
              </p:cNvPr>
              <p:cNvCxnSpPr>
                <a:cxnSpLocks/>
                <a:stCxn id="16" idx="3"/>
                <a:endCxn id="29" idx="1"/>
              </p:cNvCxnSpPr>
              <p:nvPr/>
            </p:nvCxnSpPr>
            <p:spPr>
              <a:xfrm flipV="1">
                <a:off x="2364961" y="3839628"/>
                <a:ext cx="361968" cy="423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3FDC4614-D652-4E8C-3491-4B83ECA74320}"/>
                  </a:ext>
                </a:extLst>
              </p:cNvPr>
              <p:cNvCxnSpPr>
                <a:cxnSpLocks/>
                <a:stCxn id="29" idx="3"/>
                <a:endCxn id="12" idx="1"/>
              </p:cNvCxnSpPr>
              <p:nvPr/>
            </p:nvCxnSpPr>
            <p:spPr>
              <a:xfrm>
                <a:off x="3063479" y="3839628"/>
                <a:ext cx="1772739" cy="42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19790831-8320-0C79-65A7-16235D8D3E17}"/>
                  </a:ext>
                </a:extLst>
              </p:cNvPr>
              <p:cNvCxnSpPr>
                <a:cxnSpLocks/>
                <a:stCxn id="31" idx="0"/>
                <a:endCxn id="22" idx="2"/>
              </p:cNvCxnSpPr>
              <p:nvPr/>
            </p:nvCxnSpPr>
            <p:spPr>
              <a:xfrm flipV="1">
                <a:off x="4998048" y="2947481"/>
                <a:ext cx="0" cy="233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83030433-5A7F-416F-1777-1B37BB9AC503}"/>
                  </a:ext>
                </a:extLst>
              </p:cNvPr>
              <p:cNvCxnSpPr>
                <a:cxnSpLocks/>
                <a:stCxn id="16" idx="3"/>
                <a:endCxn id="22" idx="1"/>
              </p:cNvCxnSpPr>
              <p:nvPr/>
            </p:nvCxnSpPr>
            <p:spPr>
              <a:xfrm flipV="1">
                <a:off x="2364961" y="2747427"/>
                <a:ext cx="2433033" cy="1096436"/>
              </a:xfrm>
              <a:prstGeom prst="bentConnector3">
                <a:avLst>
                  <a:gd name="adj1" fmla="val 6675"/>
                </a:avLst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B3BE6A-932B-7AEC-0247-08523E27DA12}"/>
                </a:ext>
              </a:extLst>
            </p:cNvPr>
            <p:cNvSpPr/>
            <p:nvPr/>
          </p:nvSpPr>
          <p:spPr>
            <a:xfrm>
              <a:off x="1182089" y="3724872"/>
              <a:ext cx="544501" cy="33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Unity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5787295-DAD1-72AA-86A6-6B67E98F48D0}"/>
                </a:ext>
              </a:extLst>
            </p:cNvPr>
            <p:cNvSpPr/>
            <p:nvPr/>
          </p:nvSpPr>
          <p:spPr>
            <a:xfrm>
              <a:off x="4984835" y="3729835"/>
              <a:ext cx="689749" cy="336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WebRTC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6E3A185-D827-10CB-DF2D-A4D812F92990}"/>
                </a:ext>
              </a:extLst>
            </p:cNvPr>
            <p:cNvSpPr/>
            <p:nvPr/>
          </p:nvSpPr>
          <p:spPr>
            <a:xfrm>
              <a:off x="6578192" y="3733934"/>
              <a:ext cx="883735" cy="334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Manipulator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CECCEAC-1EF0-E4A9-7534-2D3F5ECD7BB5}"/>
              </a:ext>
            </a:extLst>
          </p:cNvPr>
          <p:cNvSpPr txBox="1"/>
          <p:nvPr/>
        </p:nvSpPr>
        <p:spPr>
          <a:xfrm>
            <a:off x="706807" y="1652077"/>
            <a:ext cx="409678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Manipulator Server</a:t>
            </a:r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 </a:t>
            </a:r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Control Data </a:t>
            </a:r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송신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NETMQ Publish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패턴 사용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4A4788D-A152-9709-B2E7-204E420CF339}"/>
              </a:ext>
            </a:extLst>
          </p:cNvPr>
          <p:cNvSpPr/>
          <p:nvPr/>
        </p:nvSpPr>
        <p:spPr>
          <a:xfrm>
            <a:off x="7427491" y="2297294"/>
            <a:ext cx="625789" cy="1301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B2B5F3-641F-7158-6554-9C3C47B196DC}"/>
              </a:ext>
            </a:extLst>
          </p:cNvPr>
          <p:cNvCxnSpPr>
            <a:cxnSpLocks/>
            <a:stCxn id="164" idx="0"/>
          </p:cNvCxnSpPr>
          <p:nvPr/>
        </p:nvCxnSpPr>
        <p:spPr>
          <a:xfrm flipV="1">
            <a:off x="4572000" y="2841611"/>
            <a:ext cx="0" cy="2874641"/>
          </a:xfrm>
          <a:prstGeom prst="straightConnector1">
            <a:avLst/>
          </a:prstGeom>
          <a:ln w="19050">
            <a:solidFill>
              <a:srgbClr val="00002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9913C1C-7310-8FCE-5A57-88E6C52C8847}"/>
              </a:ext>
            </a:extLst>
          </p:cNvPr>
          <p:cNvSpPr/>
          <p:nvPr/>
        </p:nvSpPr>
        <p:spPr>
          <a:xfrm>
            <a:off x="541259" y="1086619"/>
            <a:ext cx="8061481" cy="175499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25D386B-841B-48D8-8C33-58F416BDD6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4686" y="1232541"/>
            <a:ext cx="1112507" cy="150848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8820BCD-6EDD-841F-3186-B09A93E63CB6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883080D-8CE6-A308-93F8-B9C2673B2771}"/>
              </a:ext>
            </a:extLst>
          </p:cNvPr>
          <p:cNvGrpSpPr/>
          <p:nvPr/>
        </p:nvGrpSpPr>
        <p:grpSpPr>
          <a:xfrm>
            <a:off x="305908" y="360000"/>
            <a:ext cx="3188694" cy="461665"/>
            <a:chOff x="315086" y="546250"/>
            <a:chExt cx="3188694" cy="46166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1A8AAEB-763F-05A8-7A72-BC2BBD259AFE}"/>
                </a:ext>
              </a:extLst>
            </p:cNvPr>
            <p:cNvCxnSpPr>
              <a:cxnSpLocks/>
            </p:cNvCxnSpPr>
            <p:nvPr/>
          </p:nvCxnSpPr>
          <p:spPr>
            <a:xfrm>
              <a:off x="1153203" y="919092"/>
              <a:ext cx="151306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936EA3-E0C6-60D0-D376-7243B82DF996}"/>
                </a:ext>
              </a:extLst>
            </p:cNvPr>
            <p:cNvSpPr txBox="1"/>
            <p:nvPr/>
          </p:nvSpPr>
          <p:spPr>
            <a:xfrm>
              <a:off x="315086" y="579745"/>
              <a:ext cx="3188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주요 알고리즘</a:t>
              </a:r>
              <a:endParaRPr lang="ko-KR" altLang="en-US" sz="20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A5D578-2B9C-9675-5B90-5085E8A77968}"/>
                </a:ext>
              </a:extLst>
            </p:cNvPr>
            <p:cNvSpPr txBox="1"/>
            <p:nvPr/>
          </p:nvSpPr>
          <p:spPr>
            <a:xfrm>
              <a:off x="446721" y="546250"/>
              <a:ext cx="6399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391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B2433230-9B37-D8A6-C82E-C18CEE0FE50A}"/>
              </a:ext>
            </a:extLst>
          </p:cNvPr>
          <p:cNvSpPr/>
          <p:nvPr/>
        </p:nvSpPr>
        <p:spPr>
          <a:xfrm>
            <a:off x="4328559" y="5716252"/>
            <a:ext cx="486882" cy="47702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E8FA50A-8538-76F3-9A8A-3BFA2CD91447}"/>
              </a:ext>
            </a:extLst>
          </p:cNvPr>
          <p:cNvGrpSpPr/>
          <p:nvPr/>
        </p:nvGrpSpPr>
        <p:grpSpPr>
          <a:xfrm>
            <a:off x="1854631" y="3882221"/>
            <a:ext cx="5434737" cy="1842594"/>
            <a:chOff x="1177406" y="2225639"/>
            <a:chExt cx="6284521" cy="184259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F270340-5632-3D59-47DD-58B177F401BA}"/>
                </a:ext>
              </a:extLst>
            </p:cNvPr>
            <p:cNvGrpSpPr/>
            <p:nvPr/>
          </p:nvGrpSpPr>
          <p:grpSpPr>
            <a:xfrm>
              <a:off x="1177406" y="2225639"/>
              <a:ext cx="6120000" cy="1842592"/>
              <a:chOff x="2002906" y="2547372"/>
              <a:chExt cx="4414482" cy="1842592"/>
            </a:xfrm>
          </p:grpSpPr>
          <p:pic>
            <p:nvPicPr>
              <p:cNvPr id="10" name="그래픽 9" descr="가상 현실 헤드셋 윤곽선">
                <a:extLst>
                  <a:ext uri="{FF2B5EF4-FFF2-40B4-BE49-F238E27FC236}">
                    <a16:creationId xmlns:a16="http://schemas.microsoft.com/office/drawing/2014/main" id="{53ADD079-B4C4-DB89-ED4C-6672E18B5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02906" y="2547372"/>
                <a:ext cx="400110" cy="400110"/>
              </a:xfrm>
              <a:prstGeom prst="rect">
                <a:avLst/>
              </a:prstGeom>
            </p:spPr>
          </p:pic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FF944C77-B605-45BC-35A1-60ADB1BAC28B}"/>
                  </a:ext>
                </a:extLst>
              </p:cNvPr>
              <p:cNvCxnSpPr>
                <a:cxnSpLocks/>
                <a:stCxn id="10" idx="2"/>
                <a:endCxn id="16" idx="0"/>
              </p:cNvCxnSpPr>
              <p:nvPr/>
            </p:nvCxnSpPr>
            <p:spPr>
              <a:xfrm>
                <a:off x="2202961" y="2947482"/>
                <a:ext cx="0" cy="6891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0467D5E-2922-9426-776A-070B353C3E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4836218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8" descr="로봇 팔 - 무료 산업개 아이콘">
                <a:extLst>
                  <a:ext uri="{FF2B5EF4-FFF2-40B4-BE49-F238E27FC236}">
                    <a16:creationId xmlns:a16="http://schemas.microsoft.com/office/drawing/2014/main" id="{F0BC4EA8-2BF2-B394-D3F7-1BD7D6AE1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7278" y="2547372"/>
                <a:ext cx="400110" cy="400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950A7E04-433C-CA41-AA8E-BA4B2D70B53B}"/>
                  </a:ext>
                </a:extLst>
              </p:cNvPr>
              <p:cNvCxnSpPr>
                <a:cxnSpLocks/>
                <a:stCxn id="31" idx="2"/>
                <a:endCxn id="12" idx="0"/>
              </p:cNvCxnSpPr>
              <p:nvPr/>
            </p:nvCxnSpPr>
            <p:spPr>
              <a:xfrm>
                <a:off x="4998048" y="3517381"/>
                <a:ext cx="170" cy="1192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B9008B3-3204-75A0-D72B-4FF0874EE490}"/>
                  </a:ext>
                </a:extLst>
              </p:cNvPr>
              <p:cNvCxnSpPr>
                <a:cxnSpLocks/>
                <a:stCxn id="17" idx="0"/>
                <a:endCxn id="13" idx="2"/>
              </p:cNvCxnSpPr>
              <p:nvPr/>
            </p:nvCxnSpPr>
            <p:spPr>
              <a:xfrm flipV="1">
                <a:off x="6217333" y="2947482"/>
                <a:ext cx="0" cy="6891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BC8D0F1-780F-1558-5B03-9FB6EB2FA9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2040961" y="3636588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DBA7D5F6-041C-5F7F-35BD-98265AD933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6055333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54426BA5-29DF-8607-E984-F846AB1E262E}"/>
                  </a:ext>
                </a:extLst>
              </p:cNvPr>
              <p:cNvCxnSpPr>
                <a:cxnSpLocks/>
                <a:stCxn id="7" idx="2"/>
                <a:endCxn id="9" idx="2"/>
              </p:cNvCxnSpPr>
              <p:nvPr/>
            </p:nvCxnSpPr>
            <p:spPr>
              <a:xfrm rot="16200000" flipH="1">
                <a:off x="4205718" y="2378350"/>
                <a:ext cx="8561" cy="4014668"/>
              </a:xfrm>
              <a:prstGeom prst="bentConnector3">
                <a:avLst>
                  <a:gd name="adj1" fmla="val 2770249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10" descr="360도 카메라 - 무료 과학 기술개 아이콘">
                <a:extLst>
                  <a:ext uri="{FF2B5EF4-FFF2-40B4-BE49-F238E27FC236}">
                    <a16:creationId xmlns:a16="http://schemas.microsoft.com/office/drawing/2014/main" id="{A498A216-9875-0645-1B43-D6522953D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7994" y="2547372"/>
                <a:ext cx="400109" cy="400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E4E01DE-A67B-98FF-6059-F749F35CA0D0}"/>
                  </a:ext>
                </a:extLst>
              </p:cNvPr>
              <p:cNvGrpSpPr/>
              <p:nvPr/>
            </p:nvGrpSpPr>
            <p:grpSpPr>
              <a:xfrm>
                <a:off x="4829773" y="3180831"/>
                <a:ext cx="400170" cy="336550"/>
                <a:chOff x="3474850" y="1587500"/>
                <a:chExt cx="400170" cy="336550"/>
              </a:xfrm>
            </p:grpSpPr>
            <p:pic>
              <p:nvPicPr>
                <p:cNvPr id="31" name="그래픽 30" descr="구름 윤곽선">
                  <a:extLst>
                    <a:ext uri="{FF2B5EF4-FFF2-40B4-BE49-F238E27FC236}">
                      <a16:creationId xmlns:a16="http://schemas.microsoft.com/office/drawing/2014/main" id="{863AA704-4F15-4A95-8EA7-CA506007E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0" y="1587500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6F7148A-572E-5014-BC56-459949A9AE59}"/>
                    </a:ext>
                  </a:extLst>
                </p:cNvPr>
                <p:cNvSpPr txBox="1"/>
                <p:nvPr/>
              </p:nvSpPr>
              <p:spPr>
                <a:xfrm>
                  <a:off x="3504406" y="1665199"/>
                  <a:ext cx="370614" cy="2231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ADDC99B9-596E-BC8A-AFC0-A3A20099D0E8}"/>
                  </a:ext>
                </a:extLst>
              </p:cNvPr>
              <p:cNvGrpSpPr/>
              <p:nvPr/>
            </p:nvGrpSpPr>
            <p:grpSpPr>
              <a:xfrm>
                <a:off x="2726929" y="3671353"/>
                <a:ext cx="336550" cy="336550"/>
                <a:chOff x="3474851" y="1612898"/>
                <a:chExt cx="336550" cy="336550"/>
              </a:xfrm>
            </p:grpSpPr>
            <p:pic>
              <p:nvPicPr>
                <p:cNvPr id="29" name="그래픽 28" descr="구름 윤곽선">
                  <a:extLst>
                    <a:ext uri="{FF2B5EF4-FFF2-40B4-BE49-F238E27FC236}">
                      <a16:creationId xmlns:a16="http://schemas.microsoft.com/office/drawing/2014/main" id="{8843B0C8-A4F0-C4D6-7587-6D130D067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1" y="1612898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3659AA-B3A0-FB20-C59A-A653D6AED8B8}"/>
                    </a:ext>
                  </a:extLst>
                </p:cNvPr>
                <p:cNvSpPr txBox="1"/>
                <p:nvPr/>
              </p:nvSpPr>
              <p:spPr>
                <a:xfrm>
                  <a:off x="3488821" y="1677190"/>
                  <a:ext cx="317918" cy="22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14DFEB1-DCF9-B991-DF00-9FD9162A0008}"/>
                  </a:ext>
                </a:extLst>
              </p:cNvPr>
              <p:cNvCxnSpPr>
                <a:cxnSpLocks/>
                <a:stCxn id="16" idx="3"/>
                <a:endCxn id="29" idx="1"/>
              </p:cNvCxnSpPr>
              <p:nvPr/>
            </p:nvCxnSpPr>
            <p:spPr>
              <a:xfrm flipV="1">
                <a:off x="2364961" y="3839628"/>
                <a:ext cx="361968" cy="423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3FDC4614-D652-4E8C-3491-4B83ECA74320}"/>
                  </a:ext>
                </a:extLst>
              </p:cNvPr>
              <p:cNvCxnSpPr>
                <a:cxnSpLocks/>
                <a:stCxn id="29" idx="3"/>
                <a:endCxn id="12" idx="1"/>
              </p:cNvCxnSpPr>
              <p:nvPr/>
            </p:nvCxnSpPr>
            <p:spPr>
              <a:xfrm>
                <a:off x="3063479" y="3839628"/>
                <a:ext cx="1772739" cy="42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19790831-8320-0C79-65A7-16235D8D3E17}"/>
                  </a:ext>
                </a:extLst>
              </p:cNvPr>
              <p:cNvCxnSpPr>
                <a:cxnSpLocks/>
                <a:stCxn id="31" idx="0"/>
                <a:endCxn id="22" idx="2"/>
              </p:cNvCxnSpPr>
              <p:nvPr/>
            </p:nvCxnSpPr>
            <p:spPr>
              <a:xfrm flipV="1">
                <a:off x="4998048" y="2947481"/>
                <a:ext cx="0" cy="233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83030433-5A7F-416F-1777-1B37BB9AC503}"/>
                  </a:ext>
                </a:extLst>
              </p:cNvPr>
              <p:cNvCxnSpPr>
                <a:cxnSpLocks/>
                <a:stCxn id="16" idx="3"/>
                <a:endCxn id="22" idx="1"/>
              </p:cNvCxnSpPr>
              <p:nvPr/>
            </p:nvCxnSpPr>
            <p:spPr>
              <a:xfrm flipV="1">
                <a:off x="2364961" y="2747427"/>
                <a:ext cx="2433033" cy="1096436"/>
              </a:xfrm>
              <a:prstGeom prst="bentConnector3">
                <a:avLst>
                  <a:gd name="adj1" fmla="val 6675"/>
                </a:avLst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B3BE6A-932B-7AEC-0247-08523E27DA12}"/>
                </a:ext>
              </a:extLst>
            </p:cNvPr>
            <p:cNvSpPr/>
            <p:nvPr/>
          </p:nvSpPr>
          <p:spPr>
            <a:xfrm>
              <a:off x="1182089" y="3724872"/>
              <a:ext cx="544501" cy="33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Unity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5787295-DAD1-72AA-86A6-6B67E98F48D0}"/>
                </a:ext>
              </a:extLst>
            </p:cNvPr>
            <p:cNvSpPr/>
            <p:nvPr/>
          </p:nvSpPr>
          <p:spPr>
            <a:xfrm>
              <a:off x="4984835" y="3729835"/>
              <a:ext cx="689749" cy="336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WebRTC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6E3A185-D827-10CB-DF2D-A4D812F92990}"/>
                </a:ext>
              </a:extLst>
            </p:cNvPr>
            <p:cNvSpPr/>
            <p:nvPr/>
          </p:nvSpPr>
          <p:spPr>
            <a:xfrm>
              <a:off x="6578192" y="3733934"/>
              <a:ext cx="883735" cy="334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Manipulator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1616E2C-A8EA-B95E-AD0F-A00A954AEFD7}"/>
              </a:ext>
            </a:extLst>
          </p:cNvPr>
          <p:cNvGrpSpPr/>
          <p:nvPr/>
        </p:nvGrpSpPr>
        <p:grpSpPr>
          <a:xfrm>
            <a:off x="718654" y="1454086"/>
            <a:ext cx="7706692" cy="1028700"/>
            <a:chOff x="718654" y="1454086"/>
            <a:chExt cx="7706692" cy="102870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ECCEAC-1EF0-E4A9-7534-2D3F5ECD7BB5}"/>
                </a:ext>
              </a:extLst>
            </p:cNvPr>
            <p:cNvSpPr txBox="1"/>
            <p:nvPr/>
          </p:nvSpPr>
          <p:spPr>
            <a:xfrm>
              <a:off x="718654" y="1648380"/>
              <a:ext cx="3804277" cy="669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/>
                <a:t> </a:t>
              </a:r>
              <a:r>
                <a:rPr lang="en-US" altLang="ko-KR" sz="1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Unity Server</a:t>
              </a:r>
              <a:r>
                <a:rPr lang="ko-KR" altLang="en-US" sz="1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로부터 </a:t>
              </a:r>
              <a:r>
                <a:rPr lang="en-US" altLang="ko-KR" sz="1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Control Data </a:t>
              </a:r>
              <a:r>
                <a:rPr lang="ko-KR" altLang="en-US" sz="1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수신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ZMQ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의 </a:t>
              </a:r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Subscribe 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패턴 사용</a:t>
              </a:r>
              <a:endPara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8ADBE34-0474-AC3C-D56F-8C5091F3B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91646" y="1454086"/>
              <a:ext cx="2933700" cy="1028700"/>
            </a:xfrm>
            <a:prstGeom prst="rect">
              <a:avLst/>
            </a:prstGeom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4A4788D-A152-9709-B2E7-204E420CF339}"/>
              </a:ext>
            </a:extLst>
          </p:cNvPr>
          <p:cNvSpPr/>
          <p:nvPr/>
        </p:nvSpPr>
        <p:spPr>
          <a:xfrm>
            <a:off x="7427491" y="2297294"/>
            <a:ext cx="625789" cy="1301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B2B5F3-641F-7158-6554-9C3C47B196DC}"/>
              </a:ext>
            </a:extLst>
          </p:cNvPr>
          <p:cNvCxnSpPr>
            <a:cxnSpLocks/>
            <a:stCxn id="164" idx="0"/>
          </p:cNvCxnSpPr>
          <p:nvPr/>
        </p:nvCxnSpPr>
        <p:spPr>
          <a:xfrm flipV="1">
            <a:off x="4572000" y="2841611"/>
            <a:ext cx="0" cy="2874641"/>
          </a:xfrm>
          <a:prstGeom prst="straightConnector1">
            <a:avLst/>
          </a:prstGeom>
          <a:ln w="19050">
            <a:solidFill>
              <a:srgbClr val="00002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9913C1C-7310-8FCE-5A57-88E6C52C8847}"/>
              </a:ext>
            </a:extLst>
          </p:cNvPr>
          <p:cNvSpPr/>
          <p:nvPr/>
        </p:nvSpPr>
        <p:spPr>
          <a:xfrm>
            <a:off x="541259" y="1086619"/>
            <a:ext cx="8061481" cy="175499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543D62-BDD2-EFE6-A815-40C6156D7A97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3CEACC-8F84-6D9F-FE3A-0FA06F65B40C}"/>
              </a:ext>
            </a:extLst>
          </p:cNvPr>
          <p:cNvGrpSpPr/>
          <p:nvPr/>
        </p:nvGrpSpPr>
        <p:grpSpPr>
          <a:xfrm>
            <a:off x="305908" y="360000"/>
            <a:ext cx="3188694" cy="461665"/>
            <a:chOff x="315086" y="546250"/>
            <a:chExt cx="3188694" cy="46166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3161D703-E047-6A5D-3A95-23EFB52D1571}"/>
                </a:ext>
              </a:extLst>
            </p:cNvPr>
            <p:cNvCxnSpPr>
              <a:cxnSpLocks/>
            </p:cNvCxnSpPr>
            <p:nvPr/>
          </p:nvCxnSpPr>
          <p:spPr>
            <a:xfrm>
              <a:off x="1153203" y="919092"/>
              <a:ext cx="151306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514173-8237-2F6C-A06F-BA6359778B61}"/>
                </a:ext>
              </a:extLst>
            </p:cNvPr>
            <p:cNvSpPr txBox="1"/>
            <p:nvPr/>
          </p:nvSpPr>
          <p:spPr>
            <a:xfrm>
              <a:off x="315086" y="579745"/>
              <a:ext cx="3188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주요 알고리즘</a:t>
              </a:r>
              <a:endParaRPr lang="ko-KR" altLang="en-US" sz="20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7A529A-FE9F-5525-395A-7F5E1FB1DD87}"/>
                </a:ext>
              </a:extLst>
            </p:cNvPr>
            <p:cNvSpPr txBox="1"/>
            <p:nvPr/>
          </p:nvSpPr>
          <p:spPr>
            <a:xfrm>
              <a:off x="446721" y="546250"/>
              <a:ext cx="6399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1488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B2433230-9B37-D8A6-C82E-C18CEE0FE50A}"/>
              </a:ext>
            </a:extLst>
          </p:cNvPr>
          <p:cNvSpPr/>
          <p:nvPr/>
        </p:nvSpPr>
        <p:spPr>
          <a:xfrm>
            <a:off x="6566244" y="3751518"/>
            <a:ext cx="676888" cy="197782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E8FA50A-8538-76F3-9A8A-3BFA2CD91447}"/>
              </a:ext>
            </a:extLst>
          </p:cNvPr>
          <p:cNvGrpSpPr/>
          <p:nvPr/>
        </p:nvGrpSpPr>
        <p:grpSpPr>
          <a:xfrm>
            <a:off x="1854631" y="3882221"/>
            <a:ext cx="5434737" cy="1842594"/>
            <a:chOff x="1177406" y="2225639"/>
            <a:chExt cx="6284521" cy="184259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F270340-5632-3D59-47DD-58B177F401BA}"/>
                </a:ext>
              </a:extLst>
            </p:cNvPr>
            <p:cNvGrpSpPr/>
            <p:nvPr/>
          </p:nvGrpSpPr>
          <p:grpSpPr>
            <a:xfrm>
              <a:off x="1177406" y="2225639"/>
              <a:ext cx="6120000" cy="1842592"/>
              <a:chOff x="2002906" y="2547372"/>
              <a:chExt cx="4414482" cy="1842592"/>
            </a:xfrm>
          </p:grpSpPr>
          <p:pic>
            <p:nvPicPr>
              <p:cNvPr id="10" name="그래픽 9" descr="가상 현실 헤드셋 윤곽선">
                <a:extLst>
                  <a:ext uri="{FF2B5EF4-FFF2-40B4-BE49-F238E27FC236}">
                    <a16:creationId xmlns:a16="http://schemas.microsoft.com/office/drawing/2014/main" id="{53ADD079-B4C4-DB89-ED4C-6672E18B5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02906" y="2547372"/>
                <a:ext cx="400110" cy="400110"/>
              </a:xfrm>
              <a:prstGeom prst="rect">
                <a:avLst/>
              </a:prstGeom>
            </p:spPr>
          </p:pic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FF944C77-B605-45BC-35A1-60ADB1BAC28B}"/>
                  </a:ext>
                </a:extLst>
              </p:cNvPr>
              <p:cNvCxnSpPr>
                <a:cxnSpLocks/>
                <a:stCxn id="10" idx="2"/>
                <a:endCxn id="16" idx="0"/>
              </p:cNvCxnSpPr>
              <p:nvPr/>
            </p:nvCxnSpPr>
            <p:spPr>
              <a:xfrm>
                <a:off x="2202961" y="2947482"/>
                <a:ext cx="0" cy="6891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0467D5E-2922-9426-776A-070B353C3E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4836218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8" descr="로봇 팔 - 무료 산업개 아이콘">
                <a:extLst>
                  <a:ext uri="{FF2B5EF4-FFF2-40B4-BE49-F238E27FC236}">
                    <a16:creationId xmlns:a16="http://schemas.microsoft.com/office/drawing/2014/main" id="{F0BC4EA8-2BF2-B394-D3F7-1BD7D6AE1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7278" y="2547372"/>
                <a:ext cx="400110" cy="400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950A7E04-433C-CA41-AA8E-BA4B2D70B53B}"/>
                  </a:ext>
                </a:extLst>
              </p:cNvPr>
              <p:cNvCxnSpPr>
                <a:cxnSpLocks/>
                <a:stCxn id="31" idx="2"/>
                <a:endCxn id="12" idx="0"/>
              </p:cNvCxnSpPr>
              <p:nvPr/>
            </p:nvCxnSpPr>
            <p:spPr>
              <a:xfrm>
                <a:off x="4998048" y="3517381"/>
                <a:ext cx="170" cy="1192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B9008B3-3204-75A0-D72B-4FF0874EE490}"/>
                  </a:ext>
                </a:extLst>
              </p:cNvPr>
              <p:cNvCxnSpPr>
                <a:cxnSpLocks/>
                <a:stCxn id="17" idx="0"/>
                <a:endCxn id="13" idx="2"/>
              </p:cNvCxnSpPr>
              <p:nvPr/>
            </p:nvCxnSpPr>
            <p:spPr>
              <a:xfrm flipV="1">
                <a:off x="6217333" y="2947482"/>
                <a:ext cx="0" cy="6891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BC8D0F1-780F-1558-5B03-9FB6EB2FA9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2040961" y="3636588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DBA7D5F6-041C-5F7F-35BD-98265AD933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6055333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54426BA5-29DF-8607-E984-F846AB1E262E}"/>
                  </a:ext>
                </a:extLst>
              </p:cNvPr>
              <p:cNvCxnSpPr>
                <a:cxnSpLocks/>
                <a:stCxn id="7" idx="2"/>
                <a:endCxn id="9" idx="2"/>
              </p:cNvCxnSpPr>
              <p:nvPr/>
            </p:nvCxnSpPr>
            <p:spPr>
              <a:xfrm rot="16200000" flipH="1">
                <a:off x="4205718" y="2378350"/>
                <a:ext cx="8561" cy="4014668"/>
              </a:xfrm>
              <a:prstGeom prst="bentConnector3">
                <a:avLst>
                  <a:gd name="adj1" fmla="val 2770249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10" descr="360도 카메라 - 무료 과학 기술개 아이콘">
                <a:extLst>
                  <a:ext uri="{FF2B5EF4-FFF2-40B4-BE49-F238E27FC236}">
                    <a16:creationId xmlns:a16="http://schemas.microsoft.com/office/drawing/2014/main" id="{A498A216-9875-0645-1B43-D6522953D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7994" y="2547372"/>
                <a:ext cx="400109" cy="400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E4E01DE-A67B-98FF-6059-F749F35CA0D0}"/>
                  </a:ext>
                </a:extLst>
              </p:cNvPr>
              <p:cNvGrpSpPr/>
              <p:nvPr/>
            </p:nvGrpSpPr>
            <p:grpSpPr>
              <a:xfrm>
                <a:off x="4829773" y="3180831"/>
                <a:ext cx="400170" cy="336550"/>
                <a:chOff x="3474850" y="1587500"/>
                <a:chExt cx="400170" cy="336550"/>
              </a:xfrm>
            </p:grpSpPr>
            <p:pic>
              <p:nvPicPr>
                <p:cNvPr id="31" name="그래픽 30" descr="구름 윤곽선">
                  <a:extLst>
                    <a:ext uri="{FF2B5EF4-FFF2-40B4-BE49-F238E27FC236}">
                      <a16:creationId xmlns:a16="http://schemas.microsoft.com/office/drawing/2014/main" id="{863AA704-4F15-4A95-8EA7-CA506007E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0" y="1587500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6F7148A-572E-5014-BC56-459949A9AE59}"/>
                    </a:ext>
                  </a:extLst>
                </p:cNvPr>
                <p:cNvSpPr txBox="1"/>
                <p:nvPr/>
              </p:nvSpPr>
              <p:spPr>
                <a:xfrm>
                  <a:off x="3504406" y="1665199"/>
                  <a:ext cx="370614" cy="2231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ADDC99B9-596E-BC8A-AFC0-A3A20099D0E8}"/>
                  </a:ext>
                </a:extLst>
              </p:cNvPr>
              <p:cNvGrpSpPr/>
              <p:nvPr/>
            </p:nvGrpSpPr>
            <p:grpSpPr>
              <a:xfrm>
                <a:off x="2726929" y="3671353"/>
                <a:ext cx="336550" cy="336550"/>
                <a:chOff x="3474851" y="1612898"/>
                <a:chExt cx="336550" cy="336550"/>
              </a:xfrm>
            </p:grpSpPr>
            <p:pic>
              <p:nvPicPr>
                <p:cNvPr id="29" name="그래픽 28" descr="구름 윤곽선">
                  <a:extLst>
                    <a:ext uri="{FF2B5EF4-FFF2-40B4-BE49-F238E27FC236}">
                      <a16:creationId xmlns:a16="http://schemas.microsoft.com/office/drawing/2014/main" id="{8843B0C8-A4F0-C4D6-7587-6D130D067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1" y="1612898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3659AA-B3A0-FB20-C59A-A653D6AED8B8}"/>
                    </a:ext>
                  </a:extLst>
                </p:cNvPr>
                <p:cNvSpPr txBox="1"/>
                <p:nvPr/>
              </p:nvSpPr>
              <p:spPr>
                <a:xfrm>
                  <a:off x="3488821" y="1677190"/>
                  <a:ext cx="317918" cy="22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14DFEB1-DCF9-B991-DF00-9FD9162A0008}"/>
                  </a:ext>
                </a:extLst>
              </p:cNvPr>
              <p:cNvCxnSpPr>
                <a:cxnSpLocks/>
                <a:stCxn id="16" idx="3"/>
                <a:endCxn id="29" idx="1"/>
              </p:cNvCxnSpPr>
              <p:nvPr/>
            </p:nvCxnSpPr>
            <p:spPr>
              <a:xfrm flipV="1">
                <a:off x="2364961" y="3839628"/>
                <a:ext cx="361968" cy="423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3FDC4614-D652-4E8C-3491-4B83ECA74320}"/>
                  </a:ext>
                </a:extLst>
              </p:cNvPr>
              <p:cNvCxnSpPr>
                <a:cxnSpLocks/>
                <a:stCxn id="29" idx="3"/>
                <a:endCxn id="12" idx="1"/>
              </p:cNvCxnSpPr>
              <p:nvPr/>
            </p:nvCxnSpPr>
            <p:spPr>
              <a:xfrm>
                <a:off x="3063479" y="3839628"/>
                <a:ext cx="1772739" cy="42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19790831-8320-0C79-65A7-16235D8D3E17}"/>
                  </a:ext>
                </a:extLst>
              </p:cNvPr>
              <p:cNvCxnSpPr>
                <a:cxnSpLocks/>
                <a:stCxn id="31" idx="0"/>
                <a:endCxn id="22" idx="2"/>
              </p:cNvCxnSpPr>
              <p:nvPr/>
            </p:nvCxnSpPr>
            <p:spPr>
              <a:xfrm flipV="1">
                <a:off x="4998048" y="2947481"/>
                <a:ext cx="0" cy="233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83030433-5A7F-416F-1777-1B37BB9AC503}"/>
                  </a:ext>
                </a:extLst>
              </p:cNvPr>
              <p:cNvCxnSpPr>
                <a:cxnSpLocks/>
                <a:stCxn id="16" idx="3"/>
                <a:endCxn id="22" idx="1"/>
              </p:cNvCxnSpPr>
              <p:nvPr/>
            </p:nvCxnSpPr>
            <p:spPr>
              <a:xfrm flipV="1">
                <a:off x="2364961" y="2747427"/>
                <a:ext cx="2433033" cy="1096436"/>
              </a:xfrm>
              <a:prstGeom prst="bentConnector3">
                <a:avLst>
                  <a:gd name="adj1" fmla="val 6675"/>
                </a:avLst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B3BE6A-932B-7AEC-0247-08523E27DA12}"/>
                </a:ext>
              </a:extLst>
            </p:cNvPr>
            <p:cNvSpPr/>
            <p:nvPr/>
          </p:nvSpPr>
          <p:spPr>
            <a:xfrm>
              <a:off x="1182089" y="3724872"/>
              <a:ext cx="544501" cy="33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Unity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5787295-DAD1-72AA-86A6-6B67E98F48D0}"/>
                </a:ext>
              </a:extLst>
            </p:cNvPr>
            <p:cNvSpPr/>
            <p:nvPr/>
          </p:nvSpPr>
          <p:spPr>
            <a:xfrm>
              <a:off x="4984835" y="3729835"/>
              <a:ext cx="689749" cy="336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WebRTC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6E3A185-D827-10CB-DF2D-A4D812F92990}"/>
                </a:ext>
              </a:extLst>
            </p:cNvPr>
            <p:cNvSpPr/>
            <p:nvPr/>
          </p:nvSpPr>
          <p:spPr>
            <a:xfrm>
              <a:off x="6578192" y="3733934"/>
              <a:ext cx="883735" cy="334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Manipulator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4A4788D-A152-9709-B2E7-204E420CF339}"/>
              </a:ext>
            </a:extLst>
          </p:cNvPr>
          <p:cNvSpPr/>
          <p:nvPr/>
        </p:nvSpPr>
        <p:spPr>
          <a:xfrm>
            <a:off x="7427491" y="2297294"/>
            <a:ext cx="625789" cy="1301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9913C1C-7310-8FCE-5A57-88E6C52C8847}"/>
              </a:ext>
            </a:extLst>
          </p:cNvPr>
          <p:cNvSpPr/>
          <p:nvPr/>
        </p:nvSpPr>
        <p:spPr>
          <a:xfrm>
            <a:off x="541259" y="1086619"/>
            <a:ext cx="8061481" cy="175499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ECC8BD2-3A86-7DED-1129-414687AC4550}"/>
              </a:ext>
            </a:extLst>
          </p:cNvPr>
          <p:cNvGrpSpPr/>
          <p:nvPr/>
        </p:nvGrpSpPr>
        <p:grpSpPr>
          <a:xfrm>
            <a:off x="718654" y="1252755"/>
            <a:ext cx="7706692" cy="1414496"/>
            <a:chOff x="718654" y="1252755"/>
            <a:chExt cx="7706692" cy="141449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ECCEAC-1EF0-E4A9-7534-2D3F5ECD7BB5}"/>
                </a:ext>
              </a:extLst>
            </p:cNvPr>
            <p:cNvSpPr txBox="1"/>
            <p:nvPr/>
          </p:nvSpPr>
          <p:spPr>
            <a:xfrm>
              <a:off x="718654" y="1486797"/>
              <a:ext cx="3804277" cy="946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Control Data</a:t>
              </a:r>
              <a:r>
                <a:rPr lang="ko-KR" altLang="en-US" sz="1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와 </a:t>
              </a:r>
              <a:r>
                <a:rPr lang="en-US" altLang="ko-KR" sz="1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Joint Angle </a:t>
              </a:r>
              <a:r>
                <a:rPr lang="ko-KR" altLang="en-US" sz="1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매핑</a:t>
              </a:r>
              <a:endPara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Unity Server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로부터 송신한 </a:t>
              </a:r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Control Data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와 </a:t>
              </a:r>
              <a:r>
                <a:rPr lang="en-US" altLang="ko-KR" sz="12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Mirobot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의 </a:t>
              </a:r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Joint Angle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을 매핑하여 제어</a:t>
              </a:r>
              <a:endPara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932174C-2485-30BE-5399-A8889F5CD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40796" y="1252755"/>
              <a:ext cx="2184550" cy="1414496"/>
            </a:xfrm>
            <a:prstGeom prst="rect">
              <a:avLst/>
            </a:prstGeom>
          </p:spPr>
        </p:pic>
      </p:grp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239FC0D5-A3D4-F710-C3E0-4527A2A26D6E}"/>
              </a:ext>
            </a:extLst>
          </p:cNvPr>
          <p:cNvCxnSpPr>
            <a:stCxn id="164" idx="0"/>
            <a:endCxn id="41" idx="2"/>
          </p:cNvCxnSpPr>
          <p:nvPr/>
        </p:nvCxnSpPr>
        <p:spPr>
          <a:xfrm rot="16200000" flipV="1">
            <a:off x="5283391" y="2130221"/>
            <a:ext cx="909907" cy="2332688"/>
          </a:xfrm>
          <a:prstGeom prst="bentConnector3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A90A6EB-A7C9-41F4-18B9-6B94A9A640A5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8C8E7-2AF9-1FB7-9406-96558F8842A8}"/>
              </a:ext>
            </a:extLst>
          </p:cNvPr>
          <p:cNvGrpSpPr/>
          <p:nvPr/>
        </p:nvGrpSpPr>
        <p:grpSpPr>
          <a:xfrm>
            <a:off x="305908" y="360000"/>
            <a:ext cx="3188694" cy="461665"/>
            <a:chOff x="315086" y="546250"/>
            <a:chExt cx="3188694" cy="46166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1EC1B0BD-F2B8-65D2-8C16-64373B63B7A4}"/>
                </a:ext>
              </a:extLst>
            </p:cNvPr>
            <p:cNvCxnSpPr>
              <a:cxnSpLocks/>
            </p:cNvCxnSpPr>
            <p:nvPr/>
          </p:nvCxnSpPr>
          <p:spPr>
            <a:xfrm>
              <a:off x="1153203" y="919092"/>
              <a:ext cx="151306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C967A7-1EE5-5C32-10D0-C48223881D52}"/>
                </a:ext>
              </a:extLst>
            </p:cNvPr>
            <p:cNvSpPr txBox="1"/>
            <p:nvPr/>
          </p:nvSpPr>
          <p:spPr>
            <a:xfrm>
              <a:off x="315086" y="579745"/>
              <a:ext cx="3188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주요 알고리즘</a:t>
              </a:r>
              <a:endParaRPr lang="ko-KR" altLang="en-US" sz="20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C69FF9-7B66-0415-D8B1-EDAA7224ABFA}"/>
                </a:ext>
              </a:extLst>
            </p:cNvPr>
            <p:cNvSpPr txBox="1"/>
            <p:nvPr/>
          </p:nvSpPr>
          <p:spPr>
            <a:xfrm>
              <a:off x="446721" y="546250"/>
              <a:ext cx="6399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003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B2433230-9B37-D8A6-C82E-C18CEE0FE50A}"/>
              </a:ext>
            </a:extLst>
          </p:cNvPr>
          <p:cNvSpPr/>
          <p:nvPr/>
        </p:nvSpPr>
        <p:spPr>
          <a:xfrm>
            <a:off x="6566244" y="3751518"/>
            <a:ext cx="676888" cy="197782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E8FA50A-8538-76F3-9A8A-3BFA2CD91447}"/>
              </a:ext>
            </a:extLst>
          </p:cNvPr>
          <p:cNvGrpSpPr/>
          <p:nvPr/>
        </p:nvGrpSpPr>
        <p:grpSpPr>
          <a:xfrm>
            <a:off x="1854631" y="3882221"/>
            <a:ext cx="5434737" cy="1842594"/>
            <a:chOff x="1177406" y="2225639"/>
            <a:chExt cx="6284521" cy="184259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F270340-5632-3D59-47DD-58B177F401BA}"/>
                </a:ext>
              </a:extLst>
            </p:cNvPr>
            <p:cNvGrpSpPr/>
            <p:nvPr/>
          </p:nvGrpSpPr>
          <p:grpSpPr>
            <a:xfrm>
              <a:off x="1177406" y="2225639"/>
              <a:ext cx="6120000" cy="1842592"/>
              <a:chOff x="2002906" y="2547372"/>
              <a:chExt cx="4414482" cy="1842592"/>
            </a:xfrm>
          </p:grpSpPr>
          <p:pic>
            <p:nvPicPr>
              <p:cNvPr id="10" name="그래픽 9" descr="가상 현실 헤드셋 윤곽선">
                <a:extLst>
                  <a:ext uri="{FF2B5EF4-FFF2-40B4-BE49-F238E27FC236}">
                    <a16:creationId xmlns:a16="http://schemas.microsoft.com/office/drawing/2014/main" id="{53ADD079-B4C4-DB89-ED4C-6672E18B5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02906" y="2547372"/>
                <a:ext cx="400110" cy="400110"/>
              </a:xfrm>
              <a:prstGeom prst="rect">
                <a:avLst/>
              </a:prstGeom>
            </p:spPr>
          </p:pic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FF944C77-B605-45BC-35A1-60ADB1BAC28B}"/>
                  </a:ext>
                </a:extLst>
              </p:cNvPr>
              <p:cNvCxnSpPr>
                <a:cxnSpLocks/>
                <a:stCxn id="10" idx="2"/>
                <a:endCxn id="16" idx="0"/>
              </p:cNvCxnSpPr>
              <p:nvPr/>
            </p:nvCxnSpPr>
            <p:spPr>
              <a:xfrm>
                <a:off x="2202961" y="2947482"/>
                <a:ext cx="0" cy="6891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0467D5E-2922-9426-776A-070B353C3E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4836218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8" descr="로봇 팔 - 무료 산업개 아이콘">
                <a:extLst>
                  <a:ext uri="{FF2B5EF4-FFF2-40B4-BE49-F238E27FC236}">
                    <a16:creationId xmlns:a16="http://schemas.microsoft.com/office/drawing/2014/main" id="{F0BC4EA8-2BF2-B394-D3F7-1BD7D6AE1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7278" y="2547372"/>
                <a:ext cx="400110" cy="400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950A7E04-433C-CA41-AA8E-BA4B2D70B53B}"/>
                  </a:ext>
                </a:extLst>
              </p:cNvPr>
              <p:cNvCxnSpPr>
                <a:cxnSpLocks/>
                <a:stCxn id="31" idx="2"/>
                <a:endCxn id="12" idx="0"/>
              </p:cNvCxnSpPr>
              <p:nvPr/>
            </p:nvCxnSpPr>
            <p:spPr>
              <a:xfrm>
                <a:off x="4998048" y="3517381"/>
                <a:ext cx="170" cy="1192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B9008B3-3204-75A0-D72B-4FF0874EE490}"/>
                  </a:ext>
                </a:extLst>
              </p:cNvPr>
              <p:cNvCxnSpPr>
                <a:cxnSpLocks/>
                <a:stCxn id="17" idx="0"/>
                <a:endCxn id="13" idx="2"/>
              </p:cNvCxnSpPr>
              <p:nvPr/>
            </p:nvCxnSpPr>
            <p:spPr>
              <a:xfrm flipV="1">
                <a:off x="6217333" y="2947482"/>
                <a:ext cx="0" cy="6891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BC8D0F1-780F-1558-5B03-9FB6EB2FA9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2040961" y="3636588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DBA7D5F6-041C-5F7F-35BD-98265AD933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6055333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54426BA5-29DF-8607-E984-F846AB1E262E}"/>
                  </a:ext>
                </a:extLst>
              </p:cNvPr>
              <p:cNvCxnSpPr>
                <a:cxnSpLocks/>
                <a:stCxn id="7" idx="2"/>
                <a:endCxn id="9" idx="2"/>
              </p:cNvCxnSpPr>
              <p:nvPr/>
            </p:nvCxnSpPr>
            <p:spPr>
              <a:xfrm rot="16200000" flipH="1">
                <a:off x="4205718" y="2378350"/>
                <a:ext cx="8561" cy="4014668"/>
              </a:xfrm>
              <a:prstGeom prst="bentConnector3">
                <a:avLst>
                  <a:gd name="adj1" fmla="val 2770249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10" descr="360도 카메라 - 무료 과학 기술개 아이콘">
                <a:extLst>
                  <a:ext uri="{FF2B5EF4-FFF2-40B4-BE49-F238E27FC236}">
                    <a16:creationId xmlns:a16="http://schemas.microsoft.com/office/drawing/2014/main" id="{A498A216-9875-0645-1B43-D6522953D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7994" y="2547372"/>
                <a:ext cx="400109" cy="400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E4E01DE-A67B-98FF-6059-F749F35CA0D0}"/>
                  </a:ext>
                </a:extLst>
              </p:cNvPr>
              <p:cNvGrpSpPr/>
              <p:nvPr/>
            </p:nvGrpSpPr>
            <p:grpSpPr>
              <a:xfrm>
                <a:off x="4829773" y="3180831"/>
                <a:ext cx="400170" cy="336550"/>
                <a:chOff x="3474850" y="1587500"/>
                <a:chExt cx="400170" cy="336550"/>
              </a:xfrm>
            </p:grpSpPr>
            <p:pic>
              <p:nvPicPr>
                <p:cNvPr id="31" name="그래픽 30" descr="구름 윤곽선">
                  <a:extLst>
                    <a:ext uri="{FF2B5EF4-FFF2-40B4-BE49-F238E27FC236}">
                      <a16:creationId xmlns:a16="http://schemas.microsoft.com/office/drawing/2014/main" id="{863AA704-4F15-4A95-8EA7-CA506007E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0" y="1587500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6F7148A-572E-5014-BC56-459949A9AE59}"/>
                    </a:ext>
                  </a:extLst>
                </p:cNvPr>
                <p:cNvSpPr txBox="1"/>
                <p:nvPr/>
              </p:nvSpPr>
              <p:spPr>
                <a:xfrm>
                  <a:off x="3504406" y="1665199"/>
                  <a:ext cx="370614" cy="2231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ADDC99B9-596E-BC8A-AFC0-A3A20099D0E8}"/>
                  </a:ext>
                </a:extLst>
              </p:cNvPr>
              <p:cNvGrpSpPr/>
              <p:nvPr/>
            </p:nvGrpSpPr>
            <p:grpSpPr>
              <a:xfrm>
                <a:off x="2726929" y="3671353"/>
                <a:ext cx="336550" cy="336550"/>
                <a:chOff x="3474851" y="1612898"/>
                <a:chExt cx="336550" cy="336550"/>
              </a:xfrm>
            </p:grpSpPr>
            <p:pic>
              <p:nvPicPr>
                <p:cNvPr id="29" name="그래픽 28" descr="구름 윤곽선">
                  <a:extLst>
                    <a:ext uri="{FF2B5EF4-FFF2-40B4-BE49-F238E27FC236}">
                      <a16:creationId xmlns:a16="http://schemas.microsoft.com/office/drawing/2014/main" id="{8843B0C8-A4F0-C4D6-7587-6D130D067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1" y="1612898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3659AA-B3A0-FB20-C59A-A653D6AED8B8}"/>
                    </a:ext>
                  </a:extLst>
                </p:cNvPr>
                <p:cNvSpPr txBox="1"/>
                <p:nvPr/>
              </p:nvSpPr>
              <p:spPr>
                <a:xfrm>
                  <a:off x="3488821" y="1677190"/>
                  <a:ext cx="317918" cy="22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14DFEB1-DCF9-B991-DF00-9FD9162A0008}"/>
                  </a:ext>
                </a:extLst>
              </p:cNvPr>
              <p:cNvCxnSpPr>
                <a:cxnSpLocks/>
                <a:stCxn id="16" idx="3"/>
                <a:endCxn id="29" idx="1"/>
              </p:cNvCxnSpPr>
              <p:nvPr/>
            </p:nvCxnSpPr>
            <p:spPr>
              <a:xfrm flipV="1">
                <a:off x="2364961" y="3839628"/>
                <a:ext cx="361968" cy="423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3FDC4614-D652-4E8C-3491-4B83ECA74320}"/>
                  </a:ext>
                </a:extLst>
              </p:cNvPr>
              <p:cNvCxnSpPr>
                <a:cxnSpLocks/>
                <a:stCxn id="29" idx="3"/>
                <a:endCxn id="12" idx="1"/>
              </p:cNvCxnSpPr>
              <p:nvPr/>
            </p:nvCxnSpPr>
            <p:spPr>
              <a:xfrm>
                <a:off x="3063479" y="3839628"/>
                <a:ext cx="1772739" cy="42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19790831-8320-0C79-65A7-16235D8D3E17}"/>
                  </a:ext>
                </a:extLst>
              </p:cNvPr>
              <p:cNvCxnSpPr>
                <a:cxnSpLocks/>
                <a:stCxn id="31" idx="0"/>
                <a:endCxn id="22" idx="2"/>
              </p:cNvCxnSpPr>
              <p:nvPr/>
            </p:nvCxnSpPr>
            <p:spPr>
              <a:xfrm flipV="1">
                <a:off x="4998048" y="2947481"/>
                <a:ext cx="0" cy="233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83030433-5A7F-416F-1777-1B37BB9AC503}"/>
                  </a:ext>
                </a:extLst>
              </p:cNvPr>
              <p:cNvCxnSpPr>
                <a:cxnSpLocks/>
                <a:stCxn id="16" idx="3"/>
                <a:endCxn id="22" idx="1"/>
              </p:cNvCxnSpPr>
              <p:nvPr/>
            </p:nvCxnSpPr>
            <p:spPr>
              <a:xfrm flipV="1">
                <a:off x="2364961" y="2747427"/>
                <a:ext cx="2433033" cy="1096436"/>
              </a:xfrm>
              <a:prstGeom prst="bentConnector3">
                <a:avLst>
                  <a:gd name="adj1" fmla="val 6675"/>
                </a:avLst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B3BE6A-932B-7AEC-0247-08523E27DA12}"/>
                </a:ext>
              </a:extLst>
            </p:cNvPr>
            <p:cNvSpPr/>
            <p:nvPr/>
          </p:nvSpPr>
          <p:spPr>
            <a:xfrm>
              <a:off x="1182089" y="3724872"/>
              <a:ext cx="544501" cy="33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Unity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5787295-DAD1-72AA-86A6-6B67E98F48D0}"/>
                </a:ext>
              </a:extLst>
            </p:cNvPr>
            <p:cNvSpPr/>
            <p:nvPr/>
          </p:nvSpPr>
          <p:spPr>
            <a:xfrm>
              <a:off x="4984835" y="3729835"/>
              <a:ext cx="689749" cy="336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WebRTC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6E3A185-D827-10CB-DF2D-A4D812F92990}"/>
                </a:ext>
              </a:extLst>
            </p:cNvPr>
            <p:cNvSpPr/>
            <p:nvPr/>
          </p:nvSpPr>
          <p:spPr>
            <a:xfrm>
              <a:off x="6578192" y="3733934"/>
              <a:ext cx="883735" cy="334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Manipulator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4A4788D-A152-9709-B2E7-204E420CF339}"/>
              </a:ext>
            </a:extLst>
          </p:cNvPr>
          <p:cNvSpPr/>
          <p:nvPr/>
        </p:nvSpPr>
        <p:spPr>
          <a:xfrm>
            <a:off x="7427491" y="2297294"/>
            <a:ext cx="625789" cy="1301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9913C1C-7310-8FCE-5A57-88E6C52C8847}"/>
              </a:ext>
            </a:extLst>
          </p:cNvPr>
          <p:cNvSpPr/>
          <p:nvPr/>
        </p:nvSpPr>
        <p:spPr>
          <a:xfrm>
            <a:off x="541259" y="1086619"/>
            <a:ext cx="8061481" cy="175499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239FC0D5-A3D4-F710-C3E0-4527A2A26D6E}"/>
              </a:ext>
            </a:extLst>
          </p:cNvPr>
          <p:cNvCxnSpPr>
            <a:stCxn id="164" idx="0"/>
            <a:endCxn id="41" idx="2"/>
          </p:cNvCxnSpPr>
          <p:nvPr/>
        </p:nvCxnSpPr>
        <p:spPr>
          <a:xfrm rot="16200000" flipV="1">
            <a:off x="5283391" y="2130221"/>
            <a:ext cx="909907" cy="2332688"/>
          </a:xfrm>
          <a:prstGeom prst="bentConnector3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59EF071-AE88-0085-EE16-2393424F048C}"/>
              </a:ext>
            </a:extLst>
          </p:cNvPr>
          <p:cNvGrpSpPr/>
          <p:nvPr/>
        </p:nvGrpSpPr>
        <p:grpSpPr>
          <a:xfrm>
            <a:off x="718654" y="1486797"/>
            <a:ext cx="7706692" cy="946413"/>
            <a:chOff x="718654" y="1486797"/>
            <a:chExt cx="7706692" cy="94641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ECCEAC-1EF0-E4A9-7534-2D3F5ECD7BB5}"/>
                </a:ext>
              </a:extLst>
            </p:cNvPr>
            <p:cNvSpPr txBox="1"/>
            <p:nvPr/>
          </p:nvSpPr>
          <p:spPr>
            <a:xfrm>
              <a:off x="718654" y="1486797"/>
              <a:ext cx="3804277" cy="946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Mirobot</a:t>
              </a:r>
              <a:r>
                <a:rPr lang="en-US" altLang="ko-KR" sz="1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1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최대 조종각도 설정</a:t>
              </a:r>
              <a:endPara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Mirobot</a:t>
              </a:r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최대 조종각도를 설정하여 </a:t>
              </a:r>
              <a:r>
                <a:rPr lang="en-US" altLang="ko-KR" sz="12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Mirobot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 설치된 환경의 최대 가동범위를 벗어나지 않도록 함</a:t>
              </a:r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D393560-77E4-AD00-A49B-698BBEE2F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85634" y="1811069"/>
              <a:ext cx="3839712" cy="297405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C58A8A8-A5DD-A568-C23C-A3D999ED7BDE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2BF832-3EF5-2011-23AD-1760C9751090}"/>
              </a:ext>
            </a:extLst>
          </p:cNvPr>
          <p:cNvGrpSpPr/>
          <p:nvPr/>
        </p:nvGrpSpPr>
        <p:grpSpPr>
          <a:xfrm>
            <a:off x="305908" y="360000"/>
            <a:ext cx="3188694" cy="461665"/>
            <a:chOff x="315086" y="546250"/>
            <a:chExt cx="3188694" cy="46166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6BBC018E-B063-AB48-81DE-C1689B25CADC}"/>
                </a:ext>
              </a:extLst>
            </p:cNvPr>
            <p:cNvCxnSpPr>
              <a:cxnSpLocks/>
            </p:cNvCxnSpPr>
            <p:nvPr/>
          </p:nvCxnSpPr>
          <p:spPr>
            <a:xfrm>
              <a:off x="1153203" y="919092"/>
              <a:ext cx="151306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8A2FB7-73AC-7E16-0E6F-04A5F35AF05E}"/>
                </a:ext>
              </a:extLst>
            </p:cNvPr>
            <p:cNvSpPr txBox="1"/>
            <p:nvPr/>
          </p:nvSpPr>
          <p:spPr>
            <a:xfrm>
              <a:off x="315086" y="579745"/>
              <a:ext cx="3188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주요 알고리즘</a:t>
              </a:r>
              <a:endParaRPr lang="ko-KR" altLang="en-US" sz="20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70D13B-162E-B7A7-1B87-92CC5C1538D0}"/>
                </a:ext>
              </a:extLst>
            </p:cNvPr>
            <p:cNvSpPr txBox="1"/>
            <p:nvPr/>
          </p:nvSpPr>
          <p:spPr>
            <a:xfrm>
              <a:off x="446721" y="546250"/>
              <a:ext cx="6399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749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191809" y="627894"/>
            <a:ext cx="2768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3287922" y="1239640"/>
            <a:ext cx="25569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DA7E95-F2BF-D66B-0453-2D35DDAA5714}"/>
              </a:ext>
            </a:extLst>
          </p:cNvPr>
          <p:cNvGrpSpPr/>
          <p:nvPr/>
        </p:nvGrpSpPr>
        <p:grpSpPr>
          <a:xfrm>
            <a:off x="955096" y="1703516"/>
            <a:ext cx="7233808" cy="3450969"/>
            <a:chOff x="1242440" y="1672362"/>
            <a:chExt cx="7233808" cy="345096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F3D43D9-C320-F33A-4DEF-4A6D990196ED}"/>
                </a:ext>
              </a:extLst>
            </p:cNvPr>
            <p:cNvGrpSpPr/>
            <p:nvPr/>
          </p:nvGrpSpPr>
          <p:grpSpPr>
            <a:xfrm>
              <a:off x="1243960" y="1672362"/>
              <a:ext cx="2477508" cy="1055995"/>
              <a:chOff x="371541" y="1818251"/>
              <a:chExt cx="1786053" cy="1055995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CCA4FE31-3F84-9AE3-0A85-F21D04438F7A}"/>
                  </a:ext>
                </a:extLst>
              </p:cNvPr>
              <p:cNvGrpSpPr/>
              <p:nvPr/>
            </p:nvGrpSpPr>
            <p:grpSpPr>
              <a:xfrm>
                <a:off x="371541" y="1818251"/>
                <a:ext cx="1786053" cy="505734"/>
                <a:chOff x="216092" y="1710929"/>
                <a:chExt cx="1720567" cy="469900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A0B2DD0-C38F-61E2-A093-C70A37E79A4A}"/>
                    </a:ext>
                  </a:extLst>
                </p:cNvPr>
                <p:cNvSpPr txBox="1"/>
                <p:nvPr/>
              </p:nvSpPr>
              <p:spPr>
                <a:xfrm>
                  <a:off x="216092" y="1774298"/>
                  <a:ext cx="1071038" cy="3431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rgbClr val="00002F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01</a:t>
                  </a:r>
                  <a:endParaRPr lang="ko-KR" altLang="en-US" b="1" dirty="0">
                    <a:solidFill>
                      <a:srgbClr val="00002F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6623A5FE-CC99-29DB-FB64-BF5FF88EF337}"/>
                    </a:ext>
                  </a:extLst>
                </p:cNvPr>
                <p:cNvSpPr/>
                <p:nvPr/>
              </p:nvSpPr>
              <p:spPr>
                <a:xfrm>
                  <a:off x="506056" y="1710929"/>
                  <a:ext cx="1430603" cy="4699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dirty="0">
                      <a:solidFill>
                        <a:srgbClr val="00002F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목표 및 추진전략</a:t>
                  </a:r>
                </a:p>
              </p:txBody>
            </p:sp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B4E4111-A9CA-ADFF-C64D-D1E6F080B459}"/>
                  </a:ext>
                </a:extLst>
              </p:cNvPr>
              <p:cNvSpPr/>
              <p:nvPr/>
            </p:nvSpPr>
            <p:spPr>
              <a:xfrm>
                <a:off x="477054" y="2404346"/>
                <a:ext cx="1485052" cy="469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28600" indent="-228600">
                  <a:lnSpc>
                    <a:spcPct val="200000"/>
                  </a:lnSpc>
                  <a:buAutoNum type="arabicPeriod"/>
                </a:pPr>
                <a:r>
                  <a:rPr lang="ko-KR" altLang="en-US" sz="1100" dirty="0">
                    <a:solidFill>
                      <a:srgbClr val="00002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배경 및 필요성</a:t>
                </a:r>
                <a:endParaRPr lang="en-US" altLang="ko-KR" sz="1100" dirty="0">
                  <a:solidFill>
                    <a:srgbClr val="00002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28600" indent="-228600">
                  <a:lnSpc>
                    <a:spcPct val="200000"/>
                  </a:lnSpc>
                  <a:buAutoNum type="arabicPeriod"/>
                </a:pPr>
                <a:r>
                  <a:rPr lang="ko-KR" altLang="en-US" sz="1100" dirty="0">
                    <a:solidFill>
                      <a:srgbClr val="00002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목표</a:t>
                </a:r>
                <a:endParaRPr lang="en-US" altLang="ko-KR" sz="1100" dirty="0">
                  <a:solidFill>
                    <a:srgbClr val="00002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28600" indent="-228600">
                  <a:lnSpc>
                    <a:spcPct val="200000"/>
                  </a:lnSpc>
                  <a:buAutoNum type="arabicPeriod"/>
                </a:pPr>
                <a:r>
                  <a:rPr lang="ko-KR" altLang="en-US" sz="1100" dirty="0">
                    <a:solidFill>
                      <a:srgbClr val="00002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추진전략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03D408F-379E-DFEE-73C8-66F1DEDA6875}"/>
                </a:ext>
              </a:extLst>
            </p:cNvPr>
            <p:cNvGrpSpPr/>
            <p:nvPr/>
          </p:nvGrpSpPr>
          <p:grpSpPr>
            <a:xfrm>
              <a:off x="1242440" y="3848245"/>
              <a:ext cx="2097763" cy="1275086"/>
              <a:chOff x="310927" y="1818251"/>
              <a:chExt cx="2097763" cy="1275086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2ABE4E4C-5056-8668-6973-213C284CB6EB}"/>
                  </a:ext>
                </a:extLst>
              </p:cNvPr>
              <p:cNvGrpSpPr/>
              <p:nvPr/>
            </p:nvGrpSpPr>
            <p:grpSpPr>
              <a:xfrm>
                <a:off x="310927" y="1818251"/>
                <a:ext cx="1854327" cy="505734"/>
                <a:chOff x="157700" y="1710929"/>
                <a:chExt cx="1786338" cy="469900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93B32C2-4E8D-F8AD-0573-E1262C219147}"/>
                    </a:ext>
                  </a:extLst>
                </p:cNvPr>
                <p:cNvSpPr txBox="1"/>
                <p:nvPr/>
              </p:nvSpPr>
              <p:spPr>
                <a:xfrm>
                  <a:off x="157700" y="1774298"/>
                  <a:ext cx="1071038" cy="3431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rgbClr val="00002F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02</a:t>
                  </a:r>
                  <a:endParaRPr lang="ko-KR" altLang="en-US" b="1" dirty="0">
                    <a:solidFill>
                      <a:srgbClr val="00002F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746AA8E5-2520-B86A-ECF1-217FC188FF6F}"/>
                    </a:ext>
                  </a:extLst>
                </p:cNvPr>
                <p:cNvSpPr/>
                <p:nvPr/>
              </p:nvSpPr>
              <p:spPr>
                <a:xfrm>
                  <a:off x="513435" y="1710929"/>
                  <a:ext cx="1430603" cy="4699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>
                      <a:solidFill>
                        <a:srgbClr val="00002F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 </a:t>
                  </a:r>
                  <a:r>
                    <a:rPr lang="ko-KR" altLang="en-US" dirty="0">
                      <a:solidFill>
                        <a:srgbClr val="00002F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요구사항</a:t>
                  </a:r>
                  <a:endParaRPr lang="ko-KR" altLang="en-US" sz="1400" dirty="0">
                    <a:solidFill>
                      <a:srgbClr val="00002F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98B3CC5-16A8-8453-ED2F-8C9B12353174}"/>
                  </a:ext>
                </a:extLst>
              </p:cNvPr>
              <p:cNvSpPr/>
              <p:nvPr/>
            </p:nvSpPr>
            <p:spPr>
              <a:xfrm>
                <a:off x="436763" y="2623437"/>
                <a:ext cx="1971927" cy="469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28600" indent="-228600">
                  <a:lnSpc>
                    <a:spcPct val="200000"/>
                  </a:lnSpc>
                  <a:buAutoNum type="arabicPeriod"/>
                </a:pPr>
                <a:r>
                  <a:rPr lang="ko-KR" altLang="en-US" sz="1100" dirty="0">
                    <a:solidFill>
                      <a:srgbClr val="00002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시스템 요구사항</a:t>
                </a:r>
                <a:endParaRPr lang="en-US" altLang="ko-KR" sz="1100" dirty="0">
                  <a:solidFill>
                    <a:srgbClr val="00002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28600" indent="-228600">
                  <a:lnSpc>
                    <a:spcPct val="200000"/>
                  </a:lnSpc>
                  <a:buAutoNum type="arabicPeriod"/>
                </a:pPr>
                <a:r>
                  <a:rPr lang="ko-KR" altLang="en-US" sz="1100" dirty="0">
                    <a:solidFill>
                      <a:srgbClr val="00002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중간발표 후 요구사항</a:t>
                </a:r>
                <a:endParaRPr lang="en-US" altLang="ko-KR" sz="1100" dirty="0">
                  <a:solidFill>
                    <a:srgbClr val="00002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28600" indent="-228600">
                  <a:lnSpc>
                    <a:spcPct val="200000"/>
                  </a:lnSpc>
                  <a:buAutoNum type="arabicPeriod"/>
                </a:pPr>
                <a:r>
                  <a:rPr lang="ko-KR" altLang="en-US" sz="1100" dirty="0">
                    <a:solidFill>
                      <a:srgbClr val="00002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최종 요구사항</a:t>
                </a:r>
                <a:endParaRPr lang="en-US" altLang="ko-KR" sz="1100" dirty="0">
                  <a:solidFill>
                    <a:srgbClr val="00002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28600" indent="-228600">
                  <a:lnSpc>
                    <a:spcPct val="200000"/>
                  </a:lnSpc>
                  <a:buAutoNum type="arabicPeriod"/>
                </a:pPr>
                <a:r>
                  <a:rPr lang="ko-KR" altLang="en-US" sz="1100" dirty="0">
                    <a:solidFill>
                      <a:srgbClr val="00002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시스템 장비 요구사항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9A9E483-9D83-799C-F464-5C949C727BAA}"/>
                </a:ext>
              </a:extLst>
            </p:cNvPr>
            <p:cNvGrpSpPr/>
            <p:nvPr/>
          </p:nvGrpSpPr>
          <p:grpSpPr>
            <a:xfrm>
              <a:off x="5187072" y="1677188"/>
              <a:ext cx="3289176" cy="881818"/>
              <a:chOff x="310927" y="1822828"/>
              <a:chExt cx="3289176" cy="881818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2DE34C7-F14A-1BCD-A0F4-DF224F992866}"/>
                  </a:ext>
                </a:extLst>
              </p:cNvPr>
              <p:cNvGrpSpPr/>
              <p:nvPr/>
            </p:nvGrpSpPr>
            <p:grpSpPr>
              <a:xfrm>
                <a:off x="310927" y="1822828"/>
                <a:ext cx="3289176" cy="505734"/>
                <a:chOff x="157700" y="1715182"/>
                <a:chExt cx="3168578" cy="469900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7007C67-2260-6876-EE00-03D20DA84055}"/>
                    </a:ext>
                  </a:extLst>
                </p:cNvPr>
                <p:cNvSpPr txBox="1"/>
                <p:nvPr/>
              </p:nvSpPr>
              <p:spPr>
                <a:xfrm>
                  <a:off x="157700" y="1774298"/>
                  <a:ext cx="1071038" cy="3431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rgbClr val="00002F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03</a:t>
                  </a:r>
                  <a:endParaRPr lang="ko-KR" altLang="en-US" b="1" dirty="0">
                    <a:solidFill>
                      <a:srgbClr val="00002F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4F768890-1F76-5C06-C87C-A8A4F0821121}"/>
                    </a:ext>
                  </a:extLst>
                </p:cNvPr>
                <p:cNvSpPr/>
                <p:nvPr/>
              </p:nvSpPr>
              <p:spPr>
                <a:xfrm>
                  <a:off x="502823" y="1715182"/>
                  <a:ext cx="2823455" cy="4699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dirty="0">
                      <a:solidFill>
                        <a:srgbClr val="00002F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 주요 알고리즘 및 설계방법</a:t>
                  </a:r>
                </a:p>
              </p:txBody>
            </p:sp>
          </p:grp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307FC12-384F-EF9D-59CE-D04B40667704}"/>
                  </a:ext>
                </a:extLst>
              </p:cNvPr>
              <p:cNvSpPr/>
              <p:nvPr/>
            </p:nvSpPr>
            <p:spPr>
              <a:xfrm>
                <a:off x="423743" y="2234746"/>
                <a:ext cx="2216587" cy="469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28600" indent="-228600">
                  <a:lnSpc>
                    <a:spcPct val="200000"/>
                  </a:lnSpc>
                  <a:buAutoNum type="arabicPeriod"/>
                </a:pPr>
                <a:r>
                  <a:rPr lang="ko-KR" altLang="en-US" sz="1100" dirty="0">
                    <a:solidFill>
                      <a:srgbClr val="00002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주요 알고리즘</a:t>
                </a:r>
                <a:endParaRPr lang="en-US" altLang="ko-KR" sz="1100" dirty="0">
                  <a:solidFill>
                    <a:srgbClr val="00002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28600" indent="-228600">
                  <a:lnSpc>
                    <a:spcPct val="200000"/>
                  </a:lnSpc>
                  <a:buAutoNum type="arabicPeriod"/>
                </a:pPr>
                <a:r>
                  <a:rPr lang="ko-KR" altLang="en-US" sz="1100" dirty="0">
                    <a:solidFill>
                      <a:srgbClr val="00002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설계 방법</a:t>
                </a:r>
                <a:endParaRPr lang="en-US" altLang="ko-KR" sz="1100" dirty="0">
                  <a:solidFill>
                    <a:srgbClr val="00002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8F57AAA-3629-F3FC-26B4-8E1C676C45A0}"/>
                </a:ext>
              </a:extLst>
            </p:cNvPr>
            <p:cNvGrpSpPr/>
            <p:nvPr/>
          </p:nvGrpSpPr>
          <p:grpSpPr>
            <a:xfrm>
              <a:off x="5187072" y="3854261"/>
              <a:ext cx="2714488" cy="969618"/>
              <a:chOff x="310927" y="1847437"/>
              <a:chExt cx="2714488" cy="96961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20510C2-8781-84E5-6BE1-C5A81CD525B0}"/>
                  </a:ext>
                </a:extLst>
              </p:cNvPr>
              <p:cNvGrpSpPr/>
              <p:nvPr/>
            </p:nvGrpSpPr>
            <p:grpSpPr>
              <a:xfrm>
                <a:off x="310927" y="1847437"/>
                <a:ext cx="2714488" cy="505734"/>
                <a:chOff x="157700" y="1738047"/>
                <a:chExt cx="2614961" cy="46990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BDE29F1-B3AB-7A8B-F489-2B5860AA9AE1}"/>
                    </a:ext>
                  </a:extLst>
                </p:cNvPr>
                <p:cNvSpPr txBox="1"/>
                <p:nvPr/>
              </p:nvSpPr>
              <p:spPr>
                <a:xfrm>
                  <a:off x="157700" y="1774298"/>
                  <a:ext cx="1071038" cy="3431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>
                      <a:solidFill>
                        <a:srgbClr val="00002F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04</a:t>
                  </a:r>
                  <a:endParaRPr lang="ko-KR" altLang="en-US" b="1" dirty="0">
                    <a:solidFill>
                      <a:srgbClr val="00002F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11932122-10F4-83D1-4317-963CB3B1B2E1}"/>
                    </a:ext>
                  </a:extLst>
                </p:cNvPr>
                <p:cNvSpPr/>
                <p:nvPr/>
              </p:nvSpPr>
              <p:spPr>
                <a:xfrm>
                  <a:off x="502823" y="1738047"/>
                  <a:ext cx="2269838" cy="4699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>
                      <a:solidFill>
                        <a:srgbClr val="00002F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 </a:t>
                  </a:r>
                  <a:r>
                    <a:rPr lang="ko-KR" altLang="en-US" dirty="0">
                      <a:solidFill>
                        <a:srgbClr val="00002F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결론</a:t>
                  </a:r>
                  <a:endParaRPr lang="ko-KR" altLang="en-US" sz="1400" dirty="0">
                    <a:solidFill>
                      <a:srgbClr val="00002F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8E6F2F1-95C0-C858-CCFF-730BF084F7B2}"/>
                  </a:ext>
                </a:extLst>
              </p:cNvPr>
              <p:cNvSpPr/>
              <p:nvPr/>
            </p:nvSpPr>
            <p:spPr>
              <a:xfrm>
                <a:off x="423743" y="2347155"/>
                <a:ext cx="2306277" cy="469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200000"/>
                  </a:lnSpc>
                </a:pPr>
                <a:endParaRPr lang="en-US" altLang="ko-KR" sz="1100" dirty="0">
                  <a:solidFill>
                    <a:srgbClr val="00002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28600" indent="-228600">
                  <a:lnSpc>
                    <a:spcPct val="200000"/>
                  </a:lnSpc>
                  <a:buAutoNum type="arabicPeriod"/>
                </a:pPr>
                <a:r>
                  <a:rPr lang="ko-KR" altLang="en-US" sz="1100" dirty="0">
                    <a:solidFill>
                      <a:srgbClr val="00002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팀원 수행 역할</a:t>
                </a:r>
                <a:endParaRPr lang="en-US" altLang="ko-KR" sz="1100" dirty="0">
                  <a:solidFill>
                    <a:srgbClr val="00002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28600" indent="-228600">
                  <a:lnSpc>
                    <a:spcPct val="200000"/>
                  </a:lnSpc>
                  <a:buAutoNum type="arabicPeriod"/>
                </a:pPr>
                <a:r>
                  <a:rPr lang="ko-KR" altLang="en-US" sz="1100" dirty="0">
                    <a:solidFill>
                      <a:srgbClr val="00002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데모 영상</a:t>
                </a:r>
                <a:endParaRPr lang="en-US" altLang="ko-KR" sz="1100" dirty="0">
                  <a:solidFill>
                    <a:srgbClr val="00002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28600" indent="-228600">
                  <a:lnSpc>
                    <a:spcPct val="200000"/>
                  </a:lnSpc>
                  <a:buAutoNum type="arabicPeriod"/>
                </a:pPr>
                <a:r>
                  <a:rPr lang="ko-KR" altLang="en-US" sz="1100" dirty="0">
                    <a:solidFill>
                      <a:srgbClr val="00002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요구사항 명세 및 결과 요약</a:t>
                </a:r>
                <a:endParaRPr lang="en-US" altLang="ko-KR" sz="1100" dirty="0">
                  <a:solidFill>
                    <a:srgbClr val="00002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2A49F8-8F55-A914-43E4-D087C736CBE5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E8066967-2BF0-7226-2453-7C0368B15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67" y="1127289"/>
            <a:ext cx="2635703" cy="5261516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CCBA0C5D-5FE9-1977-EBB9-83368D3E4B3A}"/>
              </a:ext>
            </a:extLst>
          </p:cNvPr>
          <p:cNvGrpSpPr/>
          <p:nvPr/>
        </p:nvGrpSpPr>
        <p:grpSpPr>
          <a:xfrm>
            <a:off x="3870793" y="1428114"/>
            <a:ext cx="4696044" cy="4060079"/>
            <a:chOff x="6292740" y="1466624"/>
            <a:chExt cx="4696044" cy="4060079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207CD674-70A9-E256-BCDC-DF0C16CEA7F5}"/>
                </a:ext>
              </a:extLst>
            </p:cNvPr>
            <p:cNvSpPr/>
            <p:nvPr/>
          </p:nvSpPr>
          <p:spPr>
            <a:xfrm>
              <a:off x="6292740" y="1478299"/>
              <a:ext cx="853731" cy="37640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Peer A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57174A6-83F7-7C91-C90C-92595200B68D}"/>
                </a:ext>
              </a:extLst>
            </p:cNvPr>
            <p:cNvSpPr/>
            <p:nvPr/>
          </p:nvSpPr>
          <p:spPr>
            <a:xfrm>
              <a:off x="7303173" y="1478299"/>
              <a:ext cx="853731" cy="37640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STUN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2A4CFE6-7C41-E655-8140-81229C1A5AD0}"/>
                </a:ext>
              </a:extLst>
            </p:cNvPr>
            <p:cNvSpPr/>
            <p:nvPr/>
          </p:nvSpPr>
          <p:spPr>
            <a:xfrm>
              <a:off x="8324417" y="1466624"/>
              <a:ext cx="1564881" cy="37640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Signaling Server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A532CF8F-92D9-C32C-BB8E-94862BEDAD4D}"/>
                </a:ext>
              </a:extLst>
            </p:cNvPr>
            <p:cNvSpPr/>
            <p:nvPr/>
          </p:nvSpPr>
          <p:spPr>
            <a:xfrm>
              <a:off x="10135053" y="1466624"/>
              <a:ext cx="853731" cy="37640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Peer B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81114D7D-DAB6-B0CA-8849-4B4F17867F3C}"/>
                </a:ext>
              </a:extLst>
            </p:cNvPr>
            <p:cNvCxnSpPr>
              <a:cxnSpLocks/>
              <a:stCxn id="124" idx="2"/>
            </p:cNvCxnSpPr>
            <p:nvPr/>
          </p:nvCxnSpPr>
          <p:spPr>
            <a:xfrm flipH="1">
              <a:off x="6719605" y="1854703"/>
              <a:ext cx="1" cy="367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16954D92-F5B8-D08F-9E7E-787A2D046E71}"/>
                </a:ext>
              </a:extLst>
            </p:cNvPr>
            <p:cNvCxnSpPr>
              <a:cxnSpLocks/>
              <a:stCxn id="127" idx="2"/>
            </p:cNvCxnSpPr>
            <p:nvPr/>
          </p:nvCxnSpPr>
          <p:spPr>
            <a:xfrm flipH="1">
              <a:off x="10561918" y="1843027"/>
              <a:ext cx="1" cy="367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44C7A8B5-8A2D-28BB-2468-6571B9EBEADA}"/>
                </a:ext>
              </a:extLst>
            </p:cNvPr>
            <p:cNvCxnSpPr>
              <a:cxnSpLocks/>
              <a:stCxn id="126" idx="2"/>
            </p:cNvCxnSpPr>
            <p:nvPr/>
          </p:nvCxnSpPr>
          <p:spPr>
            <a:xfrm flipH="1">
              <a:off x="9106857" y="1843027"/>
              <a:ext cx="1" cy="367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E540B227-3ADB-DFA9-1DA8-7CC19B42F3AD}"/>
                </a:ext>
              </a:extLst>
            </p:cNvPr>
            <p:cNvCxnSpPr>
              <a:cxnSpLocks/>
              <a:stCxn id="125" idx="2"/>
            </p:cNvCxnSpPr>
            <p:nvPr/>
          </p:nvCxnSpPr>
          <p:spPr>
            <a:xfrm flipH="1">
              <a:off x="7730038" y="1854702"/>
              <a:ext cx="1" cy="367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07BE40FB-AF6B-FECD-FD8D-8CFE75A306E0}"/>
                </a:ext>
              </a:extLst>
            </p:cNvPr>
            <p:cNvCxnSpPr>
              <a:cxnSpLocks/>
            </p:cNvCxnSpPr>
            <p:nvPr/>
          </p:nvCxnSpPr>
          <p:spPr>
            <a:xfrm>
              <a:off x="6719604" y="2217380"/>
              <a:ext cx="10104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BEB7EDD6-9FD2-A7E0-564D-9F288976F7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9604" y="2659880"/>
              <a:ext cx="10104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775499C-F7B1-DBD4-25F4-FAFC8FAB159F}"/>
                </a:ext>
              </a:extLst>
            </p:cNvPr>
            <p:cNvSpPr txBox="1"/>
            <p:nvPr/>
          </p:nvSpPr>
          <p:spPr>
            <a:xfrm>
              <a:off x="6852171" y="2004542"/>
              <a:ext cx="7452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Private IP</a:t>
              </a:r>
              <a:endParaRPr lang="ko-KR" altLang="en-US" sz="9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847D8F6-BD16-8CA3-F5EB-1B8557B30B91}"/>
                </a:ext>
              </a:extLst>
            </p:cNvPr>
            <p:cNvSpPr txBox="1"/>
            <p:nvPr/>
          </p:nvSpPr>
          <p:spPr>
            <a:xfrm>
              <a:off x="6903874" y="2466452"/>
              <a:ext cx="7452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Public IP</a:t>
              </a:r>
              <a:endParaRPr lang="ko-KR" altLang="en-US" sz="900" dirty="0"/>
            </a:p>
          </p:txBody>
        </p: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4BC078FD-450B-4FCB-6133-7F540398C3A0}"/>
                </a:ext>
              </a:extLst>
            </p:cNvPr>
            <p:cNvCxnSpPr>
              <a:cxnSpLocks/>
            </p:cNvCxnSpPr>
            <p:nvPr/>
          </p:nvCxnSpPr>
          <p:spPr>
            <a:xfrm>
              <a:off x="6718579" y="3370084"/>
              <a:ext cx="23872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D3467BB-386D-4742-DAE6-2D01E0761121}"/>
                </a:ext>
              </a:extLst>
            </p:cNvPr>
            <p:cNvSpPr txBox="1"/>
            <p:nvPr/>
          </p:nvSpPr>
          <p:spPr>
            <a:xfrm>
              <a:off x="7717514" y="3139252"/>
              <a:ext cx="7452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Signaling</a:t>
              </a:r>
              <a:endParaRPr lang="ko-KR" altLang="en-US" sz="900" dirty="0"/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E9F238C4-C7AB-9B6C-0B82-1089E34BEDFC}"/>
                </a:ext>
              </a:extLst>
            </p:cNvPr>
            <p:cNvCxnSpPr>
              <a:cxnSpLocks/>
            </p:cNvCxnSpPr>
            <p:nvPr/>
          </p:nvCxnSpPr>
          <p:spPr>
            <a:xfrm>
              <a:off x="9106856" y="4194492"/>
              <a:ext cx="14550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65F89BA-CEBA-5AD3-AA93-BE18BCAF5BF8}"/>
                </a:ext>
              </a:extLst>
            </p:cNvPr>
            <p:cNvSpPr txBox="1"/>
            <p:nvPr/>
          </p:nvSpPr>
          <p:spPr>
            <a:xfrm>
              <a:off x="9557418" y="3979928"/>
              <a:ext cx="7452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Offer SDP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7A0A2539-8F7A-F01D-C591-92FEB4EFC0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7164" y="2390183"/>
              <a:ext cx="2831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F659F591-1BA1-A007-18E5-E14AEB8C3DBE}"/>
                </a:ext>
              </a:extLst>
            </p:cNvPr>
            <p:cNvCxnSpPr>
              <a:cxnSpLocks/>
            </p:cNvCxnSpPr>
            <p:nvPr/>
          </p:nvCxnSpPr>
          <p:spPr>
            <a:xfrm>
              <a:off x="7737164" y="2872090"/>
              <a:ext cx="2831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1BF93A3-0CEB-720C-DD12-70C07EBCEAD6}"/>
                </a:ext>
              </a:extLst>
            </p:cNvPr>
            <p:cNvSpPr txBox="1"/>
            <p:nvPr/>
          </p:nvSpPr>
          <p:spPr>
            <a:xfrm>
              <a:off x="9096215" y="2156169"/>
              <a:ext cx="7452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Private IP</a:t>
              </a:r>
              <a:endParaRPr lang="ko-KR" altLang="en-US" sz="9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9297709-513A-D83E-8D65-C332BFE3C91D}"/>
                </a:ext>
              </a:extLst>
            </p:cNvPr>
            <p:cNvSpPr txBox="1"/>
            <p:nvPr/>
          </p:nvSpPr>
          <p:spPr>
            <a:xfrm>
              <a:off x="9119102" y="2638967"/>
              <a:ext cx="7452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Public IP</a:t>
              </a:r>
              <a:endParaRPr lang="ko-KR" altLang="en-US" sz="900" dirty="0"/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06D904F5-72B7-46F7-FA67-626987C4C7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01537" y="3725643"/>
              <a:ext cx="14550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3A9E982-8FBD-7691-6D5F-418C206C3549}"/>
                </a:ext>
              </a:extLst>
            </p:cNvPr>
            <p:cNvSpPr txBox="1"/>
            <p:nvPr/>
          </p:nvSpPr>
          <p:spPr>
            <a:xfrm>
              <a:off x="9444914" y="3458401"/>
              <a:ext cx="7452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Signaling</a:t>
              </a:r>
              <a:endParaRPr lang="ko-KR" altLang="en-US" sz="900" dirty="0"/>
            </a:p>
          </p:txBody>
        </p: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D3F8C217-B972-937D-2F8B-0A00475659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9604" y="4523649"/>
              <a:ext cx="238622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7CC9BD9-E434-A1D2-8E74-B13B7D9BD6FB}"/>
                </a:ext>
              </a:extLst>
            </p:cNvPr>
            <p:cNvSpPr txBox="1"/>
            <p:nvPr/>
          </p:nvSpPr>
          <p:spPr>
            <a:xfrm>
              <a:off x="7717514" y="4286903"/>
              <a:ext cx="85373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Answer SDP</a:t>
              </a:r>
              <a:endParaRPr lang="ko-KR" altLang="en-US" sz="900" dirty="0"/>
            </a:p>
          </p:txBody>
        </p:sp>
      </p:grp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CBB2501D-FF95-7C52-FAAC-AD0926F54D42}"/>
              </a:ext>
            </a:extLst>
          </p:cNvPr>
          <p:cNvCxnSpPr>
            <a:cxnSpLocks/>
          </p:cNvCxnSpPr>
          <p:nvPr/>
        </p:nvCxnSpPr>
        <p:spPr>
          <a:xfrm>
            <a:off x="4302606" y="5283910"/>
            <a:ext cx="382832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D228B229-5ED8-D966-117B-DA49D144ADA4}"/>
              </a:ext>
            </a:extLst>
          </p:cNvPr>
          <p:cNvSpPr txBox="1"/>
          <p:nvPr/>
        </p:nvSpPr>
        <p:spPr>
          <a:xfrm>
            <a:off x="5804481" y="5073044"/>
            <a:ext cx="10999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Direct Connect</a:t>
            </a:r>
            <a:endParaRPr lang="ko-KR" altLang="en-US" sz="9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26CA12-03DC-F4E6-7AC6-1E37462489D9}"/>
              </a:ext>
            </a:extLst>
          </p:cNvPr>
          <p:cNvGrpSpPr/>
          <p:nvPr/>
        </p:nvGrpSpPr>
        <p:grpSpPr>
          <a:xfrm>
            <a:off x="199296" y="360000"/>
            <a:ext cx="3188694" cy="461665"/>
            <a:chOff x="208474" y="546250"/>
            <a:chExt cx="3188694" cy="46166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6FB4764-966A-B287-4EED-5918D6469EB2}"/>
                </a:ext>
              </a:extLst>
            </p:cNvPr>
            <p:cNvCxnSpPr>
              <a:cxnSpLocks/>
            </p:cNvCxnSpPr>
            <p:nvPr/>
          </p:nvCxnSpPr>
          <p:spPr>
            <a:xfrm>
              <a:off x="1165504" y="919092"/>
              <a:ext cx="128754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259D12-7637-D223-CD8D-5C5EA0B93A11}"/>
                </a:ext>
              </a:extLst>
            </p:cNvPr>
            <p:cNvSpPr txBox="1"/>
            <p:nvPr/>
          </p:nvSpPr>
          <p:spPr>
            <a:xfrm>
              <a:off x="208474" y="579745"/>
              <a:ext cx="3188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WebRTC</a:t>
              </a:r>
              <a:endParaRPr lang="ko-KR" altLang="en-US" sz="20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795B2D-D4C7-20BD-5815-2513574E6CFA}"/>
                </a:ext>
              </a:extLst>
            </p:cNvPr>
            <p:cNvSpPr txBox="1"/>
            <p:nvPr/>
          </p:nvSpPr>
          <p:spPr>
            <a:xfrm>
              <a:off x="446721" y="546250"/>
              <a:ext cx="6399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7247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CD9963-13A9-9D89-C6B1-5F38FA6E8210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CD41D4B-0F9D-3244-AD3F-9F14E4882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970" y="1632319"/>
            <a:ext cx="5173017" cy="380880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7DC04CF-47EC-58B6-1CFF-4AC139B75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82" y="1273699"/>
            <a:ext cx="1844611" cy="436857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20E9469-0E4A-9B0D-D005-D6105D1C0C93}"/>
              </a:ext>
            </a:extLst>
          </p:cNvPr>
          <p:cNvGrpSpPr/>
          <p:nvPr/>
        </p:nvGrpSpPr>
        <p:grpSpPr>
          <a:xfrm>
            <a:off x="437543" y="360000"/>
            <a:ext cx="3622920" cy="461665"/>
            <a:chOff x="446721" y="546250"/>
            <a:chExt cx="3622920" cy="46166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CA1B81F-6DD7-CB27-5018-2F9D9310B27B}"/>
                </a:ext>
              </a:extLst>
            </p:cNvPr>
            <p:cNvCxnSpPr>
              <a:cxnSpLocks/>
            </p:cNvCxnSpPr>
            <p:nvPr/>
          </p:nvCxnSpPr>
          <p:spPr>
            <a:xfrm>
              <a:off x="1177806" y="919092"/>
              <a:ext cx="262018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C50DAE-5208-64AA-5CF3-79BB7C7C4AB6}"/>
                </a:ext>
              </a:extLst>
            </p:cNvPr>
            <p:cNvSpPr txBox="1"/>
            <p:nvPr/>
          </p:nvSpPr>
          <p:spPr>
            <a:xfrm>
              <a:off x="880947" y="579745"/>
              <a:ext cx="3188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Unity, Manipulator</a:t>
              </a:r>
              <a:endParaRPr lang="ko-KR" altLang="en-US" sz="20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38AB23-D7DA-C90A-EB4D-92ED362C85CF}"/>
                </a:ext>
              </a:extLst>
            </p:cNvPr>
            <p:cNvSpPr txBox="1"/>
            <p:nvPr/>
          </p:nvSpPr>
          <p:spPr>
            <a:xfrm>
              <a:off x="446721" y="546250"/>
              <a:ext cx="6399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619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DFA942-A572-CDA7-C9EF-86769C7D4270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</a:t>
            </a:r>
            <a:r>
              <a:rPr lang="ko-KR" altLang="en-US" sz="900" dirty="0">
                <a:solidFill>
                  <a:srgbClr val="EDEDE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4721DD9-DF4E-9C1A-0EC4-77F3F68E007F}"/>
              </a:ext>
            </a:extLst>
          </p:cNvPr>
          <p:cNvSpPr/>
          <p:nvPr/>
        </p:nvSpPr>
        <p:spPr>
          <a:xfrm>
            <a:off x="1095927" y="1696627"/>
            <a:ext cx="2044282" cy="204428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dist="635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haroni" panose="02010803020104030203" pitchFamily="2" charset="-79"/>
              </a:rPr>
              <a:t>~ 2023.03.08</a:t>
            </a:r>
          </a:p>
          <a:p>
            <a:pPr algn="ctr">
              <a:defRPr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haroni" panose="02010803020104030203" pitchFamily="2" charset="-79"/>
              </a:rPr>
              <a:t>프로토타입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haroni" panose="02010803020104030203" pitchFamily="2" charset="-79"/>
            </a:endParaRPr>
          </a:p>
          <a:p>
            <a:pPr algn="ctr">
              <a:defRPr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haroni" panose="02010803020104030203" pitchFamily="2" charset="-79"/>
              </a:rPr>
              <a:t>개발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24" name="원호 23">
            <a:extLst>
              <a:ext uri="{FF2B5EF4-FFF2-40B4-BE49-F238E27FC236}">
                <a16:creationId xmlns:a16="http://schemas.microsoft.com/office/drawing/2014/main" id="{C8CECF07-2463-D749-EB08-0FE69A73BA06}"/>
              </a:ext>
            </a:extLst>
          </p:cNvPr>
          <p:cNvSpPr/>
          <p:nvPr/>
        </p:nvSpPr>
        <p:spPr>
          <a:xfrm>
            <a:off x="891102" y="1491802"/>
            <a:ext cx="2453932" cy="2453932"/>
          </a:xfrm>
          <a:prstGeom prst="arc">
            <a:avLst>
              <a:gd name="adj1" fmla="val 5384123"/>
              <a:gd name="adj2" fmla="val 16148387"/>
            </a:avLst>
          </a:prstGeom>
          <a:noFill/>
          <a:ln w="25400">
            <a:solidFill>
              <a:srgbClr val="00002F"/>
            </a:solidFill>
            <a:prstDash val="dash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srgbClr val="00002F"/>
              </a:solidFill>
            </a:endParaRPr>
          </a:p>
        </p:txBody>
      </p:sp>
      <p:sp>
        <p:nvSpPr>
          <p:cNvPr id="25" name="원호 24">
            <a:extLst>
              <a:ext uri="{FF2B5EF4-FFF2-40B4-BE49-F238E27FC236}">
                <a16:creationId xmlns:a16="http://schemas.microsoft.com/office/drawing/2014/main" id="{552A56D0-E4EA-D7FB-482A-E1028707B177}"/>
              </a:ext>
            </a:extLst>
          </p:cNvPr>
          <p:cNvSpPr/>
          <p:nvPr/>
        </p:nvSpPr>
        <p:spPr>
          <a:xfrm>
            <a:off x="891102" y="1491802"/>
            <a:ext cx="2453932" cy="2453932"/>
          </a:xfrm>
          <a:prstGeom prst="arc">
            <a:avLst>
              <a:gd name="adj1" fmla="val 21587805"/>
              <a:gd name="adj2" fmla="val 5385223"/>
            </a:avLst>
          </a:prstGeom>
          <a:noFill/>
          <a:ln w="25400">
            <a:solidFill>
              <a:srgbClr val="00002F"/>
            </a:solidFill>
            <a:prstDash val="solid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26" name="원호 25">
            <a:extLst>
              <a:ext uri="{FF2B5EF4-FFF2-40B4-BE49-F238E27FC236}">
                <a16:creationId xmlns:a16="http://schemas.microsoft.com/office/drawing/2014/main" id="{DE5497B0-DAE3-6704-4D6D-4580AE1356B4}"/>
              </a:ext>
            </a:extLst>
          </p:cNvPr>
          <p:cNvSpPr/>
          <p:nvPr/>
        </p:nvSpPr>
        <p:spPr>
          <a:xfrm>
            <a:off x="3345034" y="1491802"/>
            <a:ext cx="2453932" cy="2453932"/>
          </a:xfrm>
          <a:prstGeom prst="arc">
            <a:avLst>
              <a:gd name="adj1" fmla="val 10785125"/>
              <a:gd name="adj2" fmla="val 16222424"/>
            </a:avLst>
          </a:prstGeom>
          <a:noFill/>
          <a:ln w="25400">
            <a:solidFill>
              <a:srgbClr val="00002F"/>
            </a:solidFill>
            <a:prstDash val="solid"/>
            <a:tailEnd type="triangle" w="lg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srgbClr val="00002F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A899FE5-7492-8EE2-0413-5E847142D671}"/>
              </a:ext>
            </a:extLst>
          </p:cNvPr>
          <p:cNvSpPr/>
          <p:nvPr/>
        </p:nvSpPr>
        <p:spPr>
          <a:xfrm>
            <a:off x="3549859" y="1696627"/>
            <a:ext cx="2044282" cy="204428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dist="635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haroni" panose="02010803020104030203" pitchFamily="2" charset="-79"/>
              </a:rPr>
              <a:t>~ 2023.05.08</a:t>
            </a:r>
          </a:p>
          <a:p>
            <a:pPr algn="ctr">
              <a:defRPr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haroni" panose="02010803020104030203" pitchFamily="2" charset="-79"/>
              </a:rPr>
              <a:t>중간평가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haroni" panose="02010803020104030203" pitchFamily="2" charset="-79"/>
            </a:endParaRPr>
          </a:p>
          <a:p>
            <a:pPr algn="ctr">
              <a:defRPr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haroni" panose="02010803020104030203" pitchFamily="2" charset="-79"/>
              </a:rPr>
              <a:t>반영 개발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51F3369A-5F91-601C-70AB-4FEC138AA348}"/>
              </a:ext>
            </a:extLst>
          </p:cNvPr>
          <p:cNvSpPr/>
          <p:nvPr/>
        </p:nvSpPr>
        <p:spPr>
          <a:xfrm>
            <a:off x="3345034" y="1491802"/>
            <a:ext cx="2453932" cy="2453932"/>
          </a:xfrm>
          <a:prstGeom prst="arc">
            <a:avLst>
              <a:gd name="adj1" fmla="val 5384123"/>
              <a:gd name="adj2" fmla="val 8713473"/>
            </a:avLst>
          </a:prstGeom>
          <a:noFill/>
          <a:ln w="25400">
            <a:solidFill>
              <a:srgbClr val="00002F"/>
            </a:solidFill>
            <a:prstDash val="dash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29" name="원호 28">
            <a:extLst>
              <a:ext uri="{FF2B5EF4-FFF2-40B4-BE49-F238E27FC236}">
                <a16:creationId xmlns:a16="http://schemas.microsoft.com/office/drawing/2014/main" id="{615803CE-99D7-4059-07EA-6F6E068EBE84}"/>
              </a:ext>
            </a:extLst>
          </p:cNvPr>
          <p:cNvSpPr/>
          <p:nvPr/>
        </p:nvSpPr>
        <p:spPr>
          <a:xfrm>
            <a:off x="3345034" y="1491802"/>
            <a:ext cx="2453932" cy="2453932"/>
          </a:xfrm>
          <a:prstGeom prst="arc">
            <a:avLst>
              <a:gd name="adj1" fmla="val 21587805"/>
              <a:gd name="adj2" fmla="val 5385223"/>
            </a:avLst>
          </a:prstGeom>
          <a:noFill/>
          <a:ln w="25400">
            <a:solidFill>
              <a:srgbClr val="00002F"/>
            </a:solidFill>
            <a:prstDash val="solid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D3EDBE0F-4EDD-6FD3-68A6-CFD69F260946}"/>
              </a:ext>
            </a:extLst>
          </p:cNvPr>
          <p:cNvSpPr/>
          <p:nvPr/>
        </p:nvSpPr>
        <p:spPr>
          <a:xfrm>
            <a:off x="5798966" y="1491802"/>
            <a:ext cx="2453932" cy="2453932"/>
          </a:xfrm>
          <a:prstGeom prst="arc">
            <a:avLst>
              <a:gd name="adj1" fmla="val 10785125"/>
              <a:gd name="adj2" fmla="val 16222424"/>
            </a:avLst>
          </a:prstGeom>
          <a:noFill/>
          <a:ln w="25400">
            <a:solidFill>
              <a:srgbClr val="00002F"/>
            </a:solidFill>
            <a:prstDash val="solid"/>
            <a:tailEnd type="triangle" w="lg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>
              <a:solidFill>
                <a:srgbClr val="00002F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A25823A-87EB-F21B-E72D-D76682ABDB2D}"/>
              </a:ext>
            </a:extLst>
          </p:cNvPr>
          <p:cNvSpPr/>
          <p:nvPr/>
        </p:nvSpPr>
        <p:spPr>
          <a:xfrm>
            <a:off x="6003791" y="1696627"/>
            <a:ext cx="2044282" cy="204428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dist="635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haroni" panose="02010803020104030203" pitchFamily="2" charset="-79"/>
              </a:rPr>
              <a:t>~ </a:t>
            </a: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haroni" panose="02010803020104030203" pitchFamily="2" charset="-79"/>
              </a:rPr>
              <a:t>현재</a:t>
            </a: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haroni" panose="02010803020104030203" pitchFamily="2" charset="-79"/>
            </a:endParaRPr>
          </a:p>
          <a:p>
            <a:pPr algn="ctr">
              <a:defRPr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haroni" panose="02010803020104030203" pitchFamily="2" charset="-79"/>
              </a:rPr>
              <a:t>필드테스트 반영 개발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haroni" panose="02010803020104030203" pitchFamily="2" charset="-79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E26F7438-6AC1-666F-AD4F-AA1F8ED20D5E}"/>
              </a:ext>
            </a:extLst>
          </p:cNvPr>
          <p:cNvSpPr/>
          <p:nvPr/>
        </p:nvSpPr>
        <p:spPr>
          <a:xfrm>
            <a:off x="5798966" y="1491802"/>
            <a:ext cx="2453932" cy="2453932"/>
          </a:xfrm>
          <a:prstGeom prst="arc">
            <a:avLst>
              <a:gd name="adj1" fmla="val 16284385"/>
              <a:gd name="adj2" fmla="val 5385223"/>
            </a:avLst>
          </a:prstGeom>
          <a:noFill/>
          <a:ln w="25400">
            <a:solidFill>
              <a:srgbClr val="00002F"/>
            </a:solidFill>
            <a:prstDash val="dash"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400" dirty="0">
              <a:solidFill>
                <a:prstClr val="white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DF0EBEF-D394-C966-8F6F-996A34ECA445}"/>
              </a:ext>
            </a:extLst>
          </p:cNvPr>
          <p:cNvGrpSpPr/>
          <p:nvPr/>
        </p:nvGrpSpPr>
        <p:grpSpPr>
          <a:xfrm>
            <a:off x="2008531" y="1382264"/>
            <a:ext cx="219075" cy="219075"/>
            <a:chOff x="8105775" y="1819275"/>
            <a:chExt cx="219075" cy="219075"/>
          </a:xfrm>
          <a:solidFill>
            <a:srgbClr val="00002F"/>
          </a:solidFill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25FF9CD-F95B-1437-1930-AF6F3DB50767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grpFill/>
            <a:ln w="25400">
              <a:solidFill>
                <a:srgbClr val="0000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2C10711-674C-456E-FAD1-144EE8AC1119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grpFill/>
            <a:ln w="25400">
              <a:solidFill>
                <a:srgbClr val="0000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005EE28-6B53-F240-8FA3-505F4EA140B1}"/>
              </a:ext>
            </a:extLst>
          </p:cNvPr>
          <p:cNvGrpSpPr/>
          <p:nvPr/>
        </p:nvGrpSpPr>
        <p:grpSpPr>
          <a:xfrm>
            <a:off x="3478421" y="3353939"/>
            <a:ext cx="219075" cy="219075"/>
            <a:chOff x="8105775" y="1819275"/>
            <a:chExt cx="219075" cy="219075"/>
          </a:xfrm>
          <a:solidFill>
            <a:srgbClr val="00002F"/>
          </a:solidFill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39F8E00-C640-CEFD-49A7-A5D06CF45CE7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grpFill/>
            <a:ln w="25400">
              <a:solidFill>
                <a:srgbClr val="0000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092DCFB0-0DCE-2B9F-AEC4-57F9C683613C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grpFill/>
            <a:ln w="25400">
              <a:solidFill>
                <a:srgbClr val="0000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D168C8E-5C7B-CF99-3F4C-C6325DBC72FB}"/>
              </a:ext>
            </a:extLst>
          </p:cNvPr>
          <p:cNvGrpSpPr/>
          <p:nvPr/>
        </p:nvGrpSpPr>
        <p:grpSpPr>
          <a:xfrm>
            <a:off x="6916394" y="3836196"/>
            <a:ext cx="219075" cy="219075"/>
            <a:chOff x="8105775" y="1819275"/>
            <a:chExt cx="219075" cy="219075"/>
          </a:xfrm>
          <a:solidFill>
            <a:srgbClr val="00002F"/>
          </a:solidFill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54A04B8-013B-A8D3-0971-E276CDCBE5CD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grpFill/>
            <a:ln w="25400">
              <a:solidFill>
                <a:srgbClr val="0000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C70C4FC-89A2-4A6D-FF4A-5B98A0F2890F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grpFill/>
            <a:ln w="25400">
              <a:solidFill>
                <a:srgbClr val="0000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668AAD8-AEC9-AFDA-B881-EAB005148BF6}"/>
              </a:ext>
            </a:extLst>
          </p:cNvPr>
          <p:cNvSpPr txBox="1"/>
          <p:nvPr/>
        </p:nvSpPr>
        <p:spPr>
          <a:xfrm>
            <a:off x="891102" y="4491176"/>
            <a:ext cx="2453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올해 겨울방학에 설계한 최초 요구사항을 토대로 </a:t>
            </a:r>
            <a:r>
              <a:rPr lang="en-US" altLang="ko-KR" sz="1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Ver. 1.0 </a:t>
            </a:r>
            <a:r>
              <a:rPr lang="ko-KR" altLang="en-US" sz="1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  <a:endParaRPr lang="en-US" altLang="ko-KR" sz="1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2132A2F-C24A-BC49-EB24-6CFB318D447D}"/>
              </a:ext>
            </a:extLst>
          </p:cNvPr>
          <p:cNvSpPr txBox="1"/>
          <p:nvPr/>
        </p:nvSpPr>
        <p:spPr>
          <a:xfrm>
            <a:off x="3345034" y="4491176"/>
            <a:ext cx="2453932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지도 교수님의 수정 및 개선사항을 토대로 </a:t>
            </a:r>
            <a:endParaRPr lang="en-US" altLang="ko-KR" sz="1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Ver 2.0 </a:t>
            </a:r>
            <a:r>
              <a:rPr lang="ko-KR" altLang="en-US" sz="1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  <a:endParaRPr lang="en-US" altLang="ko-KR" sz="1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Controller</a:t>
            </a: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로봇간 제어형태 정의</a:t>
            </a:r>
            <a:endParaRPr lang="en-US" altLang="ko-KR"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영상통신 지연시간 감소</a:t>
            </a:r>
            <a:endParaRPr lang="en-US" altLang="ko-KR"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0224C2B-CFB2-7415-7ED3-B869DB1B6E5E}"/>
              </a:ext>
            </a:extLst>
          </p:cNvPr>
          <p:cNvSpPr txBox="1"/>
          <p:nvPr/>
        </p:nvSpPr>
        <p:spPr>
          <a:xfrm>
            <a:off x="5803103" y="4491176"/>
            <a:ext cx="24539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공학설계입문 학생들 대상 필드테스트 진행</a:t>
            </a:r>
            <a:r>
              <a:rPr lang="en-US" altLang="ko-KR" sz="1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1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요구사항을 토대로 </a:t>
            </a:r>
            <a:r>
              <a:rPr lang="en-US" altLang="ko-KR" sz="1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Ver 3.0 </a:t>
            </a:r>
            <a:r>
              <a:rPr lang="ko-KR" altLang="en-US" sz="1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  <a:endParaRPr lang="en-US" altLang="ko-KR" sz="1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조종감도 설정</a:t>
            </a:r>
            <a:endParaRPr lang="en-US" altLang="ko-KR"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조종환경 </a:t>
            </a:r>
            <a:r>
              <a: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 </a:t>
            </a: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설계</a:t>
            </a:r>
            <a:endParaRPr lang="en-US" altLang="ko-KR"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2B5025-863E-76C1-1D4C-73E2B64D680F}"/>
              </a:ext>
            </a:extLst>
          </p:cNvPr>
          <p:cNvGrpSpPr/>
          <p:nvPr/>
        </p:nvGrpSpPr>
        <p:grpSpPr>
          <a:xfrm>
            <a:off x="36904" y="360000"/>
            <a:ext cx="3188694" cy="461665"/>
            <a:chOff x="46082" y="546250"/>
            <a:chExt cx="3188694" cy="46166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1DCEBE05-C036-68A8-7C5F-982FD4785FE6}"/>
                </a:ext>
              </a:extLst>
            </p:cNvPr>
            <p:cNvCxnSpPr>
              <a:cxnSpLocks/>
            </p:cNvCxnSpPr>
            <p:nvPr/>
          </p:nvCxnSpPr>
          <p:spPr>
            <a:xfrm>
              <a:off x="1153203" y="919092"/>
              <a:ext cx="97404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6CEC86-B42B-200F-D1F0-188C23466E8E}"/>
                </a:ext>
              </a:extLst>
            </p:cNvPr>
            <p:cNvSpPr txBox="1"/>
            <p:nvPr/>
          </p:nvSpPr>
          <p:spPr>
            <a:xfrm>
              <a:off x="46082" y="579745"/>
              <a:ext cx="3188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설계 방법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321B1D-6D4C-E590-8DE5-2C0CE68BBC44}"/>
                </a:ext>
              </a:extLst>
            </p:cNvPr>
            <p:cNvSpPr txBox="1"/>
            <p:nvPr/>
          </p:nvSpPr>
          <p:spPr>
            <a:xfrm>
              <a:off x="446721" y="546250"/>
              <a:ext cx="6399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0779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282D9054-4ABC-7C63-AF97-65BF38F06995}"/>
              </a:ext>
            </a:extLst>
          </p:cNvPr>
          <p:cNvGrpSpPr/>
          <p:nvPr/>
        </p:nvGrpSpPr>
        <p:grpSpPr>
          <a:xfrm>
            <a:off x="86203" y="1091001"/>
            <a:ext cx="8944652" cy="5378944"/>
            <a:chOff x="86203" y="1091001"/>
            <a:chExt cx="8944652" cy="5378944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AECEE99-D6BE-C56E-19D3-5F1D539D98CA}"/>
                </a:ext>
              </a:extLst>
            </p:cNvPr>
            <p:cNvGrpSpPr/>
            <p:nvPr/>
          </p:nvGrpSpPr>
          <p:grpSpPr>
            <a:xfrm>
              <a:off x="86203" y="1091001"/>
              <a:ext cx="3179397" cy="5378944"/>
              <a:chOff x="424894" y="1091001"/>
              <a:chExt cx="3179397" cy="5378944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B957C1D9-13D1-7FF6-C377-CD5D1459C82E}"/>
                  </a:ext>
                </a:extLst>
              </p:cNvPr>
              <p:cNvGrpSpPr/>
              <p:nvPr/>
            </p:nvGrpSpPr>
            <p:grpSpPr>
              <a:xfrm>
                <a:off x="424894" y="2703332"/>
                <a:ext cx="2818937" cy="3766613"/>
                <a:chOff x="1360180" y="2286000"/>
                <a:chExt cx="2297421" cy="2884380"/>
              </a:xfrm>
            </p:grpSpPr>
            <p:sp>
              <p:nvSpPr>
                <p:cNvPr id="5" name="사각형: 둥근 모서리 22">
                  <a:extLst>
                    <a:ext uri="{FF2B5EF4-FFF2-40B4-BE49-F238E27FC236}">
                      <a16:creationId xmlns:a16="http://schemas.microsoft.com/office/drawing/2014/main" id="{13502AE4-F4B1-9141-6412-59ECB2D24DB0}"/>
                    </a:ext>
                  </a:extLst>
                </p:cNvPr>
                <p:cNvSpPr/>
                <p:nvPr/>
              </p:nvSpPr>
              <p:spPr>
                <a:xfrm>
                  <a:off x="1416035" y="2378884"/>
                  <a:ext cx="2126913" cy="49270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2F"/>
                </a:solidFill>
                <a:ln w="19050">
                  <a:solidFill>
                    <a:srgbClr val="00002F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1" algn="ctr">
                    <a:defRPr/>
                  </a:pPr>
                  <a:r>
                    <a:rPr lang="en-US" altLang="ko-KR" dirty="0">
                      <a:solidFill>
                        <a:schemeClr val="bg1"/>
                      </a:solidFill>
                    </a:rPr>
                    <a:t>VR Environments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1C3AA7A-CE96-B38C-71CD-3F66C41C65AF}"/>
                    </a:ext>
                  </a:extLst>
                </p:cNvPr>
                <p:cNvSpPr/>
                <p:nvPr/>
              </p:nvSpPr>
              <p:spPr>
                <a:xfrm>
                  <a:off x="1360180" y="2378884"/>
                  <a:ext cx="492713" cy="49271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0002F"/>
                  </a:solidFill>
                  <a:prstDash val="sysDash"/>
                </a:ln>
                <a:effectLst>
                  <a:outerShdw sx="102000" sy="102000" algn="ctr" rotWithShape="0">
                    <a:prstClr val="black">
                      <a:alpha val="1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>
                    <a:defRPr/>
                  </a:pPr>
                  <a:r>
                    <a:rPr lang="en-US" altLang="ko-KR" b="1" dirty="0">
                      <a:solidFill>
                        <a:schemeClr val="tx1"/>
                      </a:solidFill>
                    </a:rPr>
                    <a:t>01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D368F34A-05F6-99DA-61CC-E16082D47888}"/>
                    </a:ext>
                  </a:extLst>
                </p:cNvPr>
                <p:cNvGrpSpPr/>
                <p:nvPr/>
              </p:nvGrpSpPr>
              <p:grpSpPr>
                <a:xfrm>
                  <a:off x="1661086" y="2286000"/>
                  <a:ext cx="1996515" cy="2884380"/>
                  <a:chOff x="1661086" y="2286000"/>
                  <a:chExt cx="1996515" cy="2884380"/>
                </a:xfrm>
              </p:grpSpPr>
              <p:sp>
                <p:nvSpPr>
                  <p:cNvPr id="34" name="왼쪽 대괄호 33">
                    <a:extLst>
                      <a:ext uri="{FF2B5EF4-FFF2-40B4-BE49-F238E27FC236}">
                        <a16:creationId xmlns:a16="http://schemas.microsoft.com/office/drawing/2014/main" id="{9F879A2C-0E61-4AC3-A7AB-E10E8FBC27E7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3296593" y="2286000"/>
                    <a:ext cx="361008" cy="678480"/>
                  </a:xfrm>
                  <a:prstGeom prst="leftBracket">
                    <a:avLst>
                      <a:gd name="adj" fmla="val 160599"/>
                    </a:avLst>
                  </a:prstGeom>
                  <a:ln w="19050">
                    <a:solidFill>
                      <a:srgbClr val="00002F"/>
                    </a:solidFill>
                    <a:prstDash val="sysDash"/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id="{D4B1B9A6-23A9-1934-2BCB-685E1CAD08F1}"/>
                      </a:ext>
                    </a:extLst>
                  </p:cNvPr>
                  <p:cNvCxnSpPr>
                    <a:cxnSpLocks/>
                    <a:endCxn id="34" idx="0"/>
                  </p:cNvCxnSpPr>
                  <p:nvPr/>
                </p:nvCxnSpPr>
                <p:spPr>
                  <a:xfrm>
                    <a:off x="1662393" y="2286000"/>
                    <a:ext cx="1634200" cy="0"/>
                  </a:xfrm>
                  <a:prstGeom prst="line">
                    <a:avLst/>
                  </a:prstGeom>
                  <a:ln w="19050">
                    <a:solidFill>
                      <a:srgbClr val="00002F"/>
                    </a:solidFill>
                    <a:prstDash val="sysDash"/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55988847-61BD-BF91-2FD4-8A7211919891}"/>
                      </a:ext>
                    </a:extLst>
                  </p:cNvPr>
                  <p:cNvCxnSpPr>
                    <a:cxnSpLocks/>
                    <a:stCxn id="37" idx="0"/>
                  </p:cNvCxnSpPr>
                  <p:nvPr/>
                </p:nvCxnSpPr>
                <p:spPr>
                  <a:xfrm>
                    <a:off x="1842897" y="2964481"/>
                    <a:ext cx="1453695" cy="0"/>
                  </a:xfrm>
                  <a:prstGeom prst="line">
                    <a:avLst/>
                  </a:prstGeom>
                  <a:ln w="19050">
                    <a:solidFill>
                      <a:srgbClr val="00002F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원호 36">
                    <a:extLst>
                      <a:ext uri="{FF2B5EF4-FFF2-40B4-BE49-F238E27FC236}">
                        <a16:creationId xmlns:a16="http://schemas.microsoft.com/office/drawing/2014/main" id="{84C52BB0-46D4-D71D-BD9E-B7DBFE2F5E0F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1662393" y="2964481"/>
                    <a:ext cx="361008" cy="360000"/>
                  </a:xfrm>
                  <a:prstGeom prst="arc">
                    <a:avLst/>
                  </a:prstGeom>
                  <a:ln w="19050">
                    <a:solidFill>
                      <a:srgbClr val="00002F"/>
                    </a:solidFill>
                    <a:prstDash val="sysDash"/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cxnSp>
                <p:nvCxnSpPr>
                  <p:cNvPr id="38" name="직선 연결선 37">
                    <a:extLst>
                      <a:ext uri="{FF2B5EF4-FFF2-40B4-BE49-F238E27FC236}">
                        <a16:creationId xmlns:a16="http://schemas.microsoft.com/office/drawing/2014/main" id="{93906F2F-5CAE-924D-DB68-6F9434329B10}"/>
                      </a:ext>
                    </a:extLst>
                  </p:cNvPr>
                  <p:cNvCxnSpPr>
                    <a:cxnSpLocks/>
                    <a:stCxn id="37" idx="2"/>
                  </p:cNvCxnSpPr>
                  <p:nvPr/>
                </p:nvCxnSpPr>
                <p:spPr>
                  <a:xfrm>
                    <a:off x="1662393" y="3144481"/>
                    <a:ext cx="0" cy="1845897"/>
                  </a:xfrm>
                  <a:prstGeom prst="line">
                    <a:avLst/>
                  </a:prstGeom>
                  <a:ln w="19050">
                    <a:solidFill>
                      <a:srgbClr val="00002F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원호 38">
                    <a:extLst>
                      <a:ext uri="{FF2B5EF4-FFF2-40B4-BE49-F238E27FC236}">
                        <a16:creationId xmlns:a16="http://schemas.microsoft.com/office/drawing/2014/main" id="{26C53C7E-EE81-2419-213D-650C82B3B064}"/>
                      </a:ext>
                    </a:extLst>
                  </p:cNvPr>
                  <p:cNvSpPr/>
                  <p:nvPr/>
                </p:nvSpPr>
                <p:spPr>
                  <a:xfrm rot="5400000" flipV="1">
                    <a:off x="1660582" y="4809875"/>
                    <a:ext cx="361008" cy="360000"/>
                  </a:xfrm>
                  <a:prstGeom prst="arc">
                    <a:avLst/>
                  </a:prstGeom>
                  <a:ln w="19050">
                    <a:solidFill>
                      <a:srgbClr val="00002F"/>
                    </a:solidFill>
                    <a:prstDash val="sysDash"/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A7EE1BC-EEAD-B218-7821-BD9985F4E552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2569343" y="4082122"/>
                    <a:ext cx="360000" cy="1816515"/>
                    <a:chOff x="2031441" y="3696608"/>
                    <a:chExt cx="360000" cy="1816515"/>
                  </a:xfrm>
                </p:grpSpPr>
                <p:cxnSp>
                  <p:nvCxnSpPr>
                    <p:cNvPr id="41" name="직선 연결선 40">
                      <a:extLst>
                        <a:ext uri="{FF2B5EF4-FFF2-40B4-BE49-F238E27FC236}">
                          <a16:creationId xmlns:a16="http://schemas.microsoft.com/office/drawing/2014/main" id="{B9B85CB5-D2DC-C1B7-89CD-23154AE81116}"/>
                        </a:ext>
                      </a:extLst>
                    </p:cNvPr>
                    <p:cNvCxnSpPr>
                      <a:cxnSpLocks/>
                      <a:stCxn id="39" idx="2"/>
                      <a:endCxn id="42" idx="0"/>
                    </p:cNvCxnSpPr>
                    <p:nvPr/>
                  </p:nvCxnSpPr>
                  <p:spPr>
                    <a:xfrm rot="5400000">
                      <a:off x="1213436" y="4514614"/>
                      <a:ext cx="1636011" cy="0"/>
                    </a:xfrm>
                    <a:prstGeom prst="line">
                      <a:avLst/>
                    </a:prstGeom>
                    <a:ln w="19050">
                      <a:solidFill>
                        <a:srgbClr val="00002F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2" name="원호 41">
                      <a:extLst>
                        <a:ext uri="{FF2B5EF4-FFF2-40B4-BE49-F238E27FC236}">
                          <a16:creationId xmlns:a16="http://schemas.microsoft.com/office/drawing/2014/main" id="{483FE2ED-51B4-24BD-7307-AD2660C9653A}"/>
                        </a:ext>
                      </a:extLst>
                    </p:cNvPr>
                    <p:cNvSpPr/>
                    <p:nvPr/>
                  </p:nvSpPr>
                  <p:spPr>
                    <a:xfrm rot="5400000" flipV="1">
                      <a:off x="2030937" y="5152619"/>
                      <a:ext cx="361008" cy="360000"/>
                    </a:xfrm>
                    <a:prstGeom prst="arc">
                      <a:avLst/>
                    </a:prstGeom>
                    <a:ln w="19050">
                      <a:solidFill>
                        <a:srgbClr val="00002F"/>
                      </a:solidFill>
                      <a:prstDash val="sysDash"/>
                      <a:headEnd type="none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E96C2222-266B-7D75-0A2A-B97CFD70D396}"/>
                  </a:ext>
                </a:extLst>
              </p:cNvPr>
              <p:cNvGrpSpPr/>
              <p:nvPr/>
            </p:nvGrpSpPr>
            <p:grpSpPr>
              <a:xfrm>
                <a:off x="1344590" y="1091001"/>
                <a:ext cx="1029982" cy="1029982"/>
                <a:chOff x="3022376" y="2300533"/>
                <a:chExt cx="728415" cy="728415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539C9608-5442-0C61-D0D8-3045FBBFC123}"/>
                    </a:ext>
                  </a:extLst>
                </p:cNvPr>
                <p:cNvSpPr/>
                <p:nvPr/>
              </p:nvSpPr>
              <p:spPr>
                <a:xfrm>
                  <a:off x="3022376" y="2300533"/>
                  <a:ext cx="728415" cy="728415"/>
                </a:xfrm>
                <a:prstGeom prst="ellipse">
                  <a:avLst/>
                </a:prstGeom>
                <a:solidFill>
                  <a:srgbClr val="00002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6" name="Group 20">
                  <a:extLst>
                    <a:ext uri="{FF2B5EF4-FFF2-40B4-BE49-F238E27FC236}">
                      <a16:creationId xmlns:a16="http://schemas.microsoft.com/office/drawing/2014/main" id="{7947DDFE-FC3A-BB1D-A013-83F4D7258D5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234166" y="2437946"/>
                  <a:ext cx="317441" cy="433005"/>
                  <a:chOff x="2597" y="4163"/>
                  <a:chExt cx="217" cy="296"/>
                </a:xfrm>
                <a:grpFill/>
              </p:grpSpPr>
              <p:sp>
                <p:nvSpPr>
                  <p:cNvPr id="47" name="Freeform 22">
                    <a:extLst>
                      <a:ext uri="{FF2B5EF4-FFF2-40B4-BE49-F238E27FC236}">
                        <a16:creationId xmlns:a16="http://schemas.microsoft.com/office/drawing/2014/main" id="{1DCFF0AB-7074-3264-3E8F-D90A53057BA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630" y="4163"/>
                    <a:ext cx="151" cy="176"/>
                  </a:xfrm>
                  <a:custGeom>
                    <a:avLst/>
                    <a:gdLst>
                      <a:gd name="T0" fmla="*/ 410 w 1662"/>
                      <a:gd name="T1" fmla="*/ 645 h 1942"/>
                      <a:gd name="T2" fmla="*/ 309 w 1662"/>
                      <a:gd name="T3" fmla="*/ 847 h 1942"/>
                      <a:gd name="T4" fmla="*/ 255 w 1662"/>
                      <a:gd name="T5" fmla="*/ 1023 h 1942"/>
                      <a:gd name="T6" fmla="*/ 263 w 1662"/>
                      <a:gd name="T7" fmla="*/ 1206 h 1942"/>
                      <a:gd name="T8" fmla="*/ 347 w 1662"/>
                      <a:gd name="T9" fmla="*/ 1429 h 1942"/>
                      <a:gd name="T10" fmla="*/ 476 w 1662"/>
                      <a:gd name="T11" fmla="*/ 1620 h 1942"/>
                      <a:gd name="T12" fmla="*/ 638 w 1662"/>
                      <a:gd name="T13" fmla="*/ 1753 h 1942"/>
                      <a:gd name="T14" fmla="*/ 825 w 1662"/>
                      <a:gd name="T15" fmla="*/ 1803 h 1942"/>
                      <a:gd name="T16" fmla="*/ 1013 w 1662"/>
                      <a:gd name="T17" fmla="*/ 1753 h 1942"/>
                      <a:gd name="T18" fmla="*/ 1176 w 1662"/>
                      <a:gd name="T19" fmla="*/ 1619 h 1942"/>
                      <a:gd name="T20" fmla="*/ 1305 w 1662"/>
                      <a:gd name="T21" fmla="*/ 1428 h 1942"/>
                      <a:gd name="T22" fmla="*/ 1388 w 1662"/>
                      <a:gd name="T23" fmla="*/ 1205 h 1942"/>
                      <a:gd name="T24" fmla="*/ 1418 w 1662"/>
                      <a:gd name="T25" fmla="*/ 974 h 1942"/>
                      <a:gd name="T26" fmla="*/ 1266 w 1662"/>
                      <a:gd name="T27" fmla="*/ 836 h 1942"/>
                      <a:gd name="T28" fmla="*/ 1012 w 1662"/>
                      <a:gd name="T29" fmla="*/ 794 h 1942"/>
                      <a:gd name="T30" fmla="*/ 806 w 1662"/>
                      <a:gd name="T31" fmla="*/ 713 h 1942"/>
                      <a:gd name="T32" fmla="*/ 646 w 1662"/>
                      <a:gd name="T33" fmla="*/ 610 h 1942"/>
                      <a:gd name="T34" fmla="*/ 526 w 1662"/>
                      <a:gd name="T35" fmla="*/ 499 h 1942"/>
                      <a:gd name="T36" fmla="*/ 944 w 1662"/>
                      <a:gd name="T37" fmla="*/ 23 h 1942"/>
                      <a:gd name="T38" fmla="*/ 1152 w 1662"/>
                      <a:gd name="T39" fmla="*/ 118 h 1942"/>
                      <a:gd name="T40" fmla="*/ 1271 w 1662"/>
                      <a:gd name="T41" fmla="*/ 205 h 1942"/>
                      <a:gd name="T42" fmla="*/ 1388 w 1662"/>
                      <a:gd name="T43" fmla="*/ 323 h 1942"/>
                      <a:gd name="T44" fmla="*/ 1455 w 1662"/>
                      <a:gd name="T45" fmla="*/ 429 h 1942"/>
                      <a:gd name="T46" fmla="*/ 1524 w 1662"/>
                      <a:gd name="T47" fmla="*/ 626 h 1942"/>
                      <a:gd name="T48" fmla="*/ 1555 w 1662"/>
                      <a:gd name="T49" fmla="*/ 892 h 1942"/>
                      <a:gd name="T50" fmla="*/ 1619 w 1662"/>
                      <a:gd name="T51" fmla="*/ 939 h 1942"/>
                      <a:gd name="T52" fmla="*/ 1657 w 1662"/>
                      <a:gd name="T53" fmla="*/ 1032 h 1942"/>
                      <a:gd name="T54" fmla="*/ 1655 w 1662"/>
                      <a:gd name="T55" fmla="*/ 1183 h 1942"/>
                      <a:gd name="T56" fmla="*/ 1611 w 1662"/>
                      <a:gd name="T57" fmla="*/ 1304 h 1942"/>
                      <a:gd name="T58" fmla="*/ 1537 w 1662"/>
                      <a:gd name="T59" fmla="*/ 1372 h 1942"/>
                      <a:gd name="T60" fmla="*/ 1445 w 1662"/>
                      <a:gd name="T61" fmla="*/ 1454 h 1942"/>
                      <a:gd name="T62" fmla="*/ 1313 w 1662"/>
                      <a:gd name="T63" fmla="*/ 1670 h 1942"/>
                      <a:gd name="T64" fmla="*/ 1141 w 1662"/>
                      <a:gd name="T65" fmla="*/ 1836 h 1942"/>
                      <a:gd name="T66" fmla="*/ 937 w 1662"/>
                      <a:gd name="T67" fmla="*/ 1930 h 1942"/>
                      <a:gd name="T68" fmla="*/ 714 w 1662"/>
                      <a:gd name="T69" fmla="*/ 1930 h 1942"/>
                      <a:gd name="T70" fmla="*/ 510 w 1662"/>
                      <a:gd name="T71" fmla="*/ 1836 h 1942"/>
                      <a:gd name="T72" fmla="*/ 337 w 1662"/>
                      <a:gd name="T73" fmla="*/ 1669 h 1942"/>
                      <a:gd name="T74" fmla="*/ 205 w 1662"/>
                      <a:gd name="T75" fmla="*/ 1452 h 1942"/>
                      <a:gd name="T76" fmla="*/ 111 w 1662"/>
                      <a:gd name="T77" fmla="*/ 1364 h 1942"/>
                      <a:gd name="T78" fmla="*/ 39 w 1662"/>
                      <a:gd name="T79" fmla="*/ 1284 h 1942"/>
                      <a:gd name="T80" fmla="*/ 2 w 1662"/>
                      <a:gd name="T81" fmla="*/ 1143 h 1942"/>
                      <a:gd name="T82" fmla="*/ 9 w 1662"/>
                      <a:gd name="T83" fmla="*/ 1009 h 1942"/>
                      <a:gd name="T84" fmla="*/ 50 w 1662"/>
                      <a:gd name="T85" fmla="*/ 930 h 1942"/>
                      <a:gd name="T86" fmla="*/ 98 w 1662"/>
                      <a:gd name="T87" fmla="*/ 851 h 1942"/>
                      <a:gd name="T88" fmla="*/ 85 w 1662"/>
                      <a:gd name="T89" fmla="*/ 643 h 1942"/>
                      <a:gd name="T90" fmla="*/ 120 w 1662"/>
                      <a:gd name="T91" fmla="*/ 487 h 1942"/>
                      <a:gd name="T92" fmla="*/ 183 w 1662"/>
                      <a:gd name="T93" fmla="*/ 377 h 1942"/>
                      <a:gd name="T94" fmla="*/ 257 w 1662"/>
                      <a:gd name="T95" fmla="*/ 305 h 1942"/>
                      <a:gd name="T96" fmla="*/ 319 w 1662"/>
                      <a:gd name="T97" fmla="*/ 266 h 1942"/>
                      <a:gd name="T98" fmla="*/ 352 w 1662"/>
                      <a:gd name="T99" fmla="*/ 246 h 1942"/>
                      <a:gd name="T100" fmla="*/ 390 w 1662"/>
                      <a:gd name="T101" fmla="*/ 196 h 1942"/>
                      <a:gd name="T102" fmla="*/ 459 w 1662"/>
                      <a:gd name="T103" fmla="*/ 127 h 1942"/>
                      <a:gd name="T104" fmla="*/ 559 w 1662"/>
                      <a:gd name="T105" fmla="*/ 57 h 1942"/>
                      <a:gd name="T106" fmla="*/ 690 w 1662"/>
                      <a:gd name="T107" fmla="*/ 10 h 19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662" h="1942">
                        <a:moveTo>
                          <a:pt x="526" y="499"/>
                        </a:moveTo>
                        <a:lnTo>
                          <a:pt x="484" y="546"/>
                        </a:lnTo>
                        <a:lnTo>
                          <a:pt x="445" y="595"/>
                        </a:lnTo>
                        <a:lnTo>
                          <a:pt x="410" y="645"/>
                        </a:lnTo>
                        <a:lnTo>
                          <a:pt x="379" y="696"/>
                        </a:lnTo>
                        <a:lnTo>
                          <a:pt x="352" y="747"/>
                        </a:lnTo>
                        <a:lnTo>
                          <a:pt x="329" y="797"/>
                        </a:lnTo>
                        <a:lnTo>
                          <a:pt x="309" y="847"/>
                        </a:lnTo>
                        <a:lnTo>
                          <a:pt x="291" y="895"/>
                        </a:lnTo>
                        <a:lnTo>
                          <a:pt x="277" y="941"/>
                        </a:lnTo>
                        <a:lnTo>
                          <a:pt x="264" y="984"/>
                        </a:lnTo>
                        <a:lnTo>
                          <a:pt x="255" y="1023"/>
                        </a:lnTo>
                        <a:lnTo>
                          <a:pt x="247" y="1059"/>
                        </a:lnTo>
                        <a:lnTo>
                          <a:pt x="241" y="1091"/>
                        </a:lnTo>
                        <a:lnTo>
                          <a:pt x="250" y="1148"/>
                        </a:lnTo>
                        <a:lnTo>
                          <a:pt x="263" y="1206"/>
                        </a:lnTo>
                        <a:lnTo>
                          <a:pt x="280" y="1263"/>
                        </a:lnTo>
                        <a:lnTo>
                          <a:pt x="299" y="1320"/>
                        </a:lnTo>
                        <a:lnTo>
                          <a:pt x="322" y="1375"/>
                        </a:lnTo>
                        <a:lnTo>
                          <a:pt x="347" y="1429"/>
                        </a:lnTo>
                        <a:lnTo>
                          <a:pt x="375" y="1480"/>
                        </a:lnTo>
                        <a:lnTo>
                          <a:pt x="406" y="1530"/>
                        </a:lnTo>
                        <a:lnTo>
                          <a:pt x="440" y="1576"/>
                        </a:lnTo>
                        <a:lnTo>
                          <a:pt x="476" y="1620"/>
                        </a:lnTo>
                        <a:lnTo>
                          <a:pt x="513" y="1659"/>
                        </a:lnTo>
                        <a:lnTo>
                          <a:pt x="553" y="1695"/>
                        </a:lnTo>
                        <a:lnTo>
                          <a:pt x="594" y="1726"/>
                        </a:lnTo>
                        <a:lnTo>
                          <a:pt x="638" y="1753"/>
                        </a:lnTo>
                        <a:lnTo>
                          <a:pt x="683" y="1774"/>
                        </a:lnTo>
                        <a:lnTo>
                          <a:pt x="729" y="1789"/>
                        </a:lnTo>
                        <a:lnTo>
                          <a:pt x="777" y="1800"/>
                        </a:lnTo>
                        <a:lnTo>
                          <a:pt x="825" y="1803"/>
                        </a:lnTo>
                        <a:lnTo>
                          <a:pt x="875" y="1800"/>
                        </a:lnTo>
                        <a:lnTo>
                          <a:pt x="922" y="1789"/>
                        </a:lnTo>
                        <a:lnTo>
                          <a:pt x="968" y="1774"/>
                        </a:lnTo>
                        <a:lnTo>
                          <a:pt x="1013" y="1753"/>
                        </a:lnTo>
                        <a:lnTo>
                          <a:pt x="1056" y="1726"/>
                        </a:lnTo>
                        <a:lnTo>
                          <a:pt x="1099" y="1695"/>
                        </a:lnTo>
                        <a:lnTo>
                          <a:pt x="1139" y="1659"/>
                        </a:lnTo>
                        <a:lnTo>
                          <a:pt x="1176" y="1619"/>
                        </a:lnTo>
                        <a:lnTo>
                          <a:pt x="1212" y="1576"/>
                        </a:lnTo>
                        <a:lnTo>
                          <a:pt x="1245" y="1529"/>
                        </a:lnTo>
                        <a:lnTo>
                          <a:pt x="1276" y="1480"/>
                        </a:lnTo>
                        <a:lnTo>
                          <a:pt x="1305" y="1428"/>
                        </a:lnTo>
                        <a:lnTo>
                          <a:pt x="1330" y="1374"/>
                        </a:lnTo>
                        <a:lnTo>
                          <a:pt x="1353" y="1319"/>
                        </a:lnTo>
                        <a:lnTo>
                          <a:pt x="1372" y="1262"/>
                        </a:lnTo>
                        <a:lnTo>
                          <a:pt x="1388" y="1205"/>
                        </a:lnTo>
                        <a:lnTo>
                          <a:pt x="1401" y="1147"/>
                        </a:lnTo>
                        <a:lnTo>
                          <a:pt x="1411" y="1089"/>
                        </a:lnTo>
                        <a:lnTo>
                          <a:pt x="1416" y="1032"/>
                        </a:lnTo>
                        <a:lnTo>
                          <a:pt x="1418" y="974"/>
                        </a:lnTo>
                        <a:lnTo>
                          <a:pt x="1417" y="904"/>
                        </a:lnTo>
                        <a:lnTo>
                          <a:pt x="1414" y="838"/>
                        </a:lnTo>
                        <a:lnTo>
                          <a:pt x="1339" y="839"/>
                        </a:lnTo>
                        <a:lnTo>
                          <a:pt x="1266" y="836"/>
                        </a:lnTo>
                        <a:lnTo>
                          <a:pt x="1198" y="830"/>
                        </a:lnTo>
                        <a:lnTo>
                          <a:pt x="1133" y="820"/>
                        </a:lnTo>
                        <a:lnTo>
                          <a:pt x="1070" y="808"/>
                        </a:lnTo>
                        <a:lnTo>
                          <a:pt x="1012" y="794"/>
                        </a:lnTo>
                        <a:lnTo>
                          <a:pt x="956" y="777"/>
                        </a:lnTo>
                        <a:lnTo>
                          <a:pt x="903" y="757"/>
                        </a:lnTo>
                        <a:lnTo>
                          <a:pt x="853" y="737"/>
                        </a:lnTo>
                        <a:lnTo>
                          <a:pt x="806" y="713"/>
                        </a:lnTo>
                        <a:lnTo>
                          <a:pt x="762" y="690"/>
                        </a:lnTo>
                        <a:lnTo>
                          <a:pt x="721" y="664"/>
                        </a:lnTo>
                        <a:lnTo>
                          <a:pt x="682" y="638"/>
                        </a:lnTo>
                        <a:lnTo>
                          <a:pt x="646" y="610"/>
                        </a:lnTo>
                        <a:lnTo>
                          <a:pt x="612" y="583"/>
                        </a:lnTo>
                        <a:lnTo>
                          <a:pt x="581" y="555"/>
                        </a:lnTo>
                        <a:lnTo>
                          <a:pt x="552" y="527"/>
                        </a:lnTo>
                        <a:lnTo>
                          <a:pt x="526" y="499"/>
                        </a:lnTo>
                        <a:close/>
                        <a:moveTo>
                          <a:pt x="808" y="0"/>
                        </a:moveTo>
                        <a:lnTo>
                          <a:pt x="851" y="3"/>
                        </a:lnTo>
                        <a:lnTo>
                          <a:pt x="897" y="11"/>
                        </a:lnTo>
                        <a:lnTo>
                          <a:pt x="944" y="23"/>
                        </a:lnTo>
                        <a:lnTo>
                          <a:pt x="993" y="39"/>
                        </a:lnTo>
                        <a:lnTo>
                          <a:pt x="1044" y="60"/>
                        </a:lnTo>
                        <a:lnTo>
                          <a:pt x="1097" y="86"/>
                        </a:lnTo>
                        <a:lnTo>
                          <a:pt x="1152" y="118"/>
                        </a:lnTo>
                        <a:lnTo>
                          <a:pt x="1179" y="135"/>
                        </a:lnTo>
                        <a:lnTo>
                          <a:pt x="1208" y="155"/>
                        </a:lnTo>
                        <a:lnTo>
                          <a:pt x="1239" y="179"/>
                        </a:lnTo>
                        <a:lnTo>
                          <a:pt x="1271" y="205"/>
                        </a:lnTo>
                        <a:lnTo>
                          <a:pt x="1304" y="233"/>
                        </a:lnTo>
                        <a:lnTo>
                          <a:pt x="1334" y="261"/>
                        </a:lnTo>
                        <a:lnTo>
                          <a:pt x="1363" y="292"/>
                        </a:lnTo>
                        <a:lnTo>
                          <a:pt x="1388" y="323"/>
                        </a:lnTo>
                        <a:lnTo>
                          <a:pt x="1409" y="353"/>
                        </a:lnTo>
                        <a:lnTo>
                          <a:pt x="1409" y="353"/>
                        </a:lnTo>
                        <a:lnTo>
                          <a:pt x="1433" y="389"/>
                        </a:lnTo>
                        <a:lnTo>
                          <a:pt x="1455" y="429"/>
                        </a:lnTo>
                        <a:lnTo>
                          <a:pt x="1475" y="472"/>
                        </a:lnTo>
                        <a:lnTo>
                          <a:pt x="1493" y="519"/>
                        </a:lnTo>
                        <a:lnTo>
                          <a:pt x="1509" y="570"/>
                        </a:lnTo>
                        <a:lnTo>
                          <a:pt x="1524" y="626"/>
                        </a:lnTo>
                        <a:lnTo>
                          <a:pt x="1535" y="685"/>
                        </a:lnTo>
                        <a:lnTo>
                          <a:pt x="1545" y="749"/>
                        </a:lnTo>
                        <a:lnTo>
                          <a:pt x="1551" y="817"/>
                        </a:lnTo>
                        <a:lnTo>
                          <a:pt x="1555" y="892"/>
                        </a:lnTo>
                        <a:lnTo>
                          <a:pt x="1573" y="900"/>
                        </a:lnTo>
                        <a:lnTo>
                          <a:pt x="1590" y="910"/>
                        </a:lnTo>
                        <a:lnTo>
                          <a:pt x="1605" y="922"/>
                        </a:lnTo>
                        <a:lnTo>
                          <a:pt x="1619" y="939"/>
                        </a:lnTo>
                        <a:lnTo>
                          <a:pt x="1632" y="957"/>
                        </a:lnTo>
                        <a:lnTo>
                          <a:pt x="1642" y="979"/>
                        </a:lnTo>
                        <a:lnTo>
                          <a:pt x="1651" y="1003"/>
                        </a:lnTo>
                        <a:lnTo>
                          <a:pt x="1657" y="1032"/>
                        </a:lnTo>
                        <a:lnTo>
                          <a:pt x="1661" y="1064"/>
                        </a:lnTo>
                        <a:lnTo>
                          <a:pt x="1662" y="1102"/>
                        </a:lnTo>
                        <a:lnTo>
                          <a:pt x="1660" y="1143"/>
                        </a:lnTo>
                        <a:lnTo>
                          <a:pt x="1655" y="1183"/>
                        </a:lnTo>
                        <a:lnTo>
                          <a:pt x="1648" y="1218"/>
                        </a:lnTo>
                        <a:lnTo>
                          <a:pt x="1638" y="1250"/>
                        </a:lnTo>
                        <a:lnTo>
                          <a:pt x="1625" y="1278"/>
                        </a:lnTo>
                        <a:lnTo>
                          <a:pt x="1611" y="1304"/>
                        </a:lnTo>
                        <a:lnTo>
                          <a:pt x="1595" y="1325"/>
                        </a:lnTo>
                        <a:lnTo>
                          <a:pt x="1577" y="1344"/>
                        </a:lnTo>
                        <a:lnTo>
                          <a:pt x="1558" y="1360"/>
                        </a:lnTo>
                        <a:lnTo>
                          <a:pt x="1537" y="1372"/>
                        </a:lnTo>
                        <a:lnTo>
                          <a:pt x="1515" y="1382"/>
                        </a:lnTo>
                        <a:lnTo>
                          <a:pt x="1493" y="1390"/>
                        </a:lnTo>
                        <a:lnTo>
                          <a:pt x="1471" y="1395"/>
                        </a:lnTo>
                        <a:lnTo>
                          <a:pt x="1445" y="1454"/>
                        </a:lnTo>
                        <a:lnTo>
                          <a:pt x="1416" y="1512"/>
                        </a:lnTo>
                        <a:lnTo>
                          <a:pt x="1385" y="1567"/>
                        </a:lnTo>
                        <a:lnTo>
                          <a:pt x="1350" y="1620"/>
                        </a:lnTo>
                        <a:lnTo>
                          <a:pt x="1313" y="1670"/>
                        </a:lnTo>
                        <a:lnTo>
                          <a:pt x="1273" y="1717"/>
                        </a:lnTo>
                        <a:lnTo>
                          <a:pt x="1231" y="1761"/>
                        </a:lnTo>
                        <a:lnTo>
                          <a:pt x="1187" y="1801"/>
                        </a:lnTo>
                        <a:lnTo>
                          <a:pt x="1141" y="1836"/>
                        </a:lnTo>
                        <a:lnTo>
                          <a:pt x="1092" y="1868"/>
                        </a:lnTo>
                        <a:lnTo>
                          <a:pt x="1042" y="1893"/>
                        </a:lnTo>
                        <a:lnTo>
                          <a:pt x="990" y="1915"/>
                        </a:lnTo>
                        <a:lnTo>
                          <a:pt x="937" y="1930"/>
                        </a:lnTo>
                        <a:lnTo>
                          <a:pt x="882" y="1939"/>
                        </a:lnTo>
                        <a:lnTo>
                          <a:pt x="825" y="1942"/>
                        </a:lnTo>
                        <a:lnTo>
                          <a:pt x="769" y="1939"/>
                        </a:lnTo>
                        <a:lnTo>
                          <a:pt x="714" y="1930"/>
                        </a:lnTo>
                        <a:lnTo>
                          <a:pt x="661" y="1915"/>
                        </a:lnTo>
                        <a:lnTo>
                          <a:pt x="608" y="1893"/>
                        </a:lnTo>
                        <a:lnTo>
                          <a:pt x="558" y="1867"/>
                        </a:lnTo>
                        <a:lnTo>
                          <a:pt x="510" y="1836"/>
                        </a:lnTo>
                        <a:lnTo>
                          <a:pt x="464" y="1800"/>
                        </a:lnTo>
                        <a:lnTo>
                          <a:pt x="419" y="1760"/>
                        </a:lnTo>
                        <a:lnTo>
                          <a:pt x="377" y="1716"/>
                        </a:lnTo>
                        <a:lnTo>
                          <a:pt x="337" y="1669"/>
                        </a:lnTo>
                        <a:lnTo>
                          <a:pt x="300" y="1618"/>
                        </a:lnTo>
                        <a:lnTo>
                          <a:pt x="266" y="1565"/>
                        </a:lnTo>
                        <a:lnTo>
                          <a:pt x="234" y="1510"/>
                        </a:lnTo>
                        <a:lnTo>
                          <a:pt x="205" y="1452"/>
                        </a:lnTo>
                        <a:lnTo>
                          <a:pt x="179" y="1392"/>
                        </a:lnTo>
                        <a:lnTo>
                          <a:pt x="156" y="1386"/>
                        </a:lnTo>
                        <a:lnTo>
                          <a:pt x="133" y="1376"/>
                        </a:lnTo>
                        <a:lnTo>
                          <a:pt x="111" y="1364"/>
                        </a:lnTo>
                        <a:lnTo>
                          <a:pt x="91" y="1349"/>
                        </a:lnTo>
                        <a:lnTo>
                          <a:pt x="72" y="1330"/>
                        </a:lnTo>
                        <a:lnTo>
                          <a:pt x="55" y="1309"/>
                        </a:lnTo>
                        <a:lnTo>
                          <a:pt x="39" y="1284"/>
                        </a:lnTo>
                        <a:lnTo>
                          <a:pt x="26" y="1254"/>
                        </a:lnTo>
                        <a:lnTo>
                          <a:pt x="15" y="1221"/>
                        </a:lnTo>
                        <a:lnTo>
                          <a:pt x="7" y="1184"/>
                        </a:lnTo>
                        <a:lnTo>
                          <a:pt x="2" y="1143"/>
                        </a:lnTo>
                        <a:lnTo>
                          <a:pt x="0" y="1104"/>
                        </a:lnTo>
                        <a:lnTo>
                          <a:pt x="1" y="1068"/>
                        </a:lnTo>
                        <a:lnTo>
                          <a:pt x="4" y="1038"/>
                        </a:lnTo>
                        <a:lnTo>
                          <a:pt x="9" y="1009"/>
                        </a:lnTo>
                        <a:lnTo>
                          <a:pt x="17" y="985"/>
                        </a:lnTo>
                        <a:lnTo>
                          <a:pt x="27" y="964"/>
                        </a:lnTo>
                        <a:lnTo>
                          <a:pt x="38" y="946"/>
                        </a:lnTo>
                        <a:lnTo>
                          <a:pt x="50" y="930"/>
                        </a:lnTo>
                        <a:lnTo>
                          <a:pt x="65" y="916"/>
                        </a:lnTo>
                        <a:lnTo>
                          <a:pt x="80" y="906"/>
                        </a:lnTo>
                        <a:lnTo>
                          <a:pt x="96" y="897"/>
                        </a:lnTo>
                        <a:lnTo>
                          <a:pt x="98" y="851"/>
                        </a:lnTo>
                        <a:lnTo>
                          <a:pt x="89" y="794"/>
                        </a:lnTo>
                        <a:lnTo>
                          <a:pt x="85" y="740"/>
                        </a:lnTo>
                        <a:lnTo>
                          <a:pt x="83" y="690"/>
                        </a:lnTo>
                        <a:lnTo>
                          <a:pt x="85" y="643"/>
                        </a:lnTo>
                        <a:lnTo>
                          <a:pt x="90" y="599"/>
                        </a:lnTo>
                        <a:lnTo>
                          <a:pt x="98" y="559"/>
                        </a:lnTo>
                        <a:lnTo>
                          <a:pt x="108" y="522"/>
                        </a:lnTo>
                        <a:lnTo>
                          <a:pt x="120" y="487"/>
                        </a:lnTo>
                        <a:lnTo>
                          <a:pt x="134" y="455"/>
                        </a:lnTo>
                        <a:lnTo>
                          <a:pt x="149" y="427"/>
                        </a:lnTo>
                        <a:lnTo>
                          <a:pt x="166" y="400"/>
                        </a:lnTo>
                        <a:lnTo>
                          <a:pt x="183" y="377"/>
                        </a:lnTo>
                        <a:lnTo>
                          <a:pt x="202" y="355"/>
                        </a:lnTo>
                        <a:lnTo>
                          <a:pt x="220" y="337"/>
                        </a:lnTo>
                        <a:lnTo>
                          <a:pt x="239" y="320"/>
                        </a:lnTo>
                        <a:lnTo>
                          <a:pt x="257" y="305"/>
                        </a:lnTo>
                        <a:lnTo>
                          <a:pt x="274" y="293"/>
                        </a:lnTo>
                        <a:lnTo>
                          <a:pt x="290" y="282"/>
                        </a:lnTo>
                        <a:lnTo>
                          <a:pt x="305" y="273"/>
                        </a:lnTo>
                        <a:lnTo>
                          <a:pt x="319" y="266"/>
                        </a:lnTo>
                        <a:lnTo>
                          <a:pt x="331" y="260"/>
                        </a:lnTo>
                        <a:lnTo>
                          <a:pt x="341" y="255"/>
                        </a:lnTo>
                        <a:lnTo>
                          <a:pt x="348" y="253"/>
                        </a:lnTo>
                        <a:lnTo>
                          <a:pt x="352" y="246"/>
                        </a:lnTo>
                        <a:lnTo>
                          <a:pt x="359" y="237"/>
                        </a:lnTo>
                        <a:lnTo>
                          <a:pt x="367" y="225"/>
                        </a:lnTo>
                        <a:lnTo>
                          <a:pt x="377" y="212"/>
                        </a:lnTo>
                        <a:lnTo>
                          <a:pt x="390" y="196"/>
                        </a:lnTo>
                        <a:lnTo>
                          <a:pt x="404" y="180"/>
                        </a:lnTo>
                        <a:lnTo>
                          <a:pt x="421" y="163"/>
                        </a:lnTo>
                        <a:lnTo>
                          <a:pt x="439" y="145"/>
                        </a:lnTo>
                        <a:lnTo>
                          <a:pt x="459" y="127"/>
                        </a:lnTo>
                        <a:lnTo>
                          <a:pt x="481" y="108"/>
                        </a:lnTo>
                        <a:lnTo>
                          <a:pt x="505" y="91"/>
                        </a:lnTo>
                        <a:lnTo>
                          <a:pt x="531" y="74"/>
                        </a:lnTo>
                        <a:lnTo>
                          <a:pt x="559" y="57"/>
                        </a:lnTo>
                        <a:lnTo>
                          <a:pt x="589" y="43"/>
                        </a:lnTo>
                        <a:lnTo>
                          <a:pt x="620" y="30"/>
                        </a:lnTo>
                        <a:lnTo>
                          <a:pt x="655" y="19"/>
                        </a:lnTo>
                        <a:lnTo>
                          <a:pt x="690" y="10"/>
                        </a:lnTo>
                        <a:lnTo>
                          <a:pt x="728" y="3"/>
                        </a:lnTo>
                        <a:lnTo>
                          <a:pt x="767" y="0"/>
                        </a:lnTo>
                        <a:lnTo>
                          <a:pt x="808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sz="1600">
                      <a:solidFill>
                        <a:srgbClr val="341886"/>
                      </a:solidFill>
                    </a:endParaRPr>
                  </a:p>
                </p:txBody>
              </p:sp>
              <p:sp>
                <p:nvSpPr>
                  <p:cNvPr id="48" name="Freeform 23">
                    <a:extLst>
                      <a:ext uri="{FF2B5EF4-FFF2-40B4-BE49-F238E27FC236}">
                        <a16:creationId xmlns:a16="http://schemas.microsoft.com/office/drawing/2014/main" id="{525AB2C9-79D8-6E25-100E-A309228CE30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664" y="4250"/>
                    <a:ext cx="83" cy="27"/>
                  </a:xfrm>
                  <a:custGeom>
                    <a:avLst/>
                    <a:gdLst>
                      <a:gd name="T0" fmla="*/ 613 w 916"/>
                      <a:gd name="T1" fmla="*/ 78 h 300"/>
                      <a:gd name="T2" fmla="*/ 561 w 916"/>
                      <a:gd name="T3" fmla="*/ 109 h 300"/>
                      <a:gd name="T4" fmla="*/ 554 w 916"/>
                      <a:gd name="T5" fmla="*/ 165 h 300"/>
                      <a:gd name="T6" fmla="*/ 579 w 916"/>
                      <a:gd name="T7" fmla="*/ 210 h 300"/>
                      <a:gd name="T8" fmla="*/ 665 w 916"/>
                      <a:gd name="T9" fmla="*/ 229 h 300"/>
                      <a:gd name="T10" fmla="*/ 787 w 916"/>
                      <a:gd name="T11" fmla="*/ 223 h 300"/>
                      <a:gd name="T12" fmla="*/ 839 w 916"/>
                      <a:gd name="T13" fmla="*/ 191 h 300"/>
                      <a:gd name="T14" fmla="*/ 846 w 916"/>
                      <a:gd name="T15" fmla="*/ 135 h 300"/>
                      <a:gd name="T16" fmla="*/ 820 w 916"/>
                      <a:gd name="T17" fmla="*/ 90 h 300"/>
                      <a:gd name="T18" fmla="*/ 734 w 916"/>
                      <a:gd name="T19" fmla="*/ 72 h 300"/>
                      <a:gd name="T20" fmla="*/ 153 w 916"/>
                      <a:gd name="T21" fmla="*/ 74 h 300"/>
                      <a:gd name="T22" fmla="*/ 85 w 916"/>
                      <a:gd name="T23" fmla="*/ 99 h 300"/>
                      <a:gd name="T24" fmla="*/ 70 w 916"/>
                      <a:gd name="T25" fmla="*/ 150 h 300"/>
                      <a:gd name="T26" fmla="*/ 85 w 916"/>
                      <a:gd name="T27" fmla="*/ 201 h 300"/>
                      <a:gd name="T28" fmla="*/ 153 w 916"/>
                      <a:gd name="T29" fmla="*/ 227 h 300"/>
                      <a:gd name="T30" fmla="*/ 280 w 916"/>
                      <a:gd name="T31" fmla="*/ 227 h 300"/>
                      <a:gd name="T32" fmla="*/ 348 w 916"/>
                      <a:gd name="T33" fmla="*/ 201 h 300"/>
                      <a:gd name="T34" fmla="*/ 363 w 916"/>
                      <a:gd name="T35" fmla="*/ 150 h 300"/>
                      <a:gd name="T36" fmla="*/ 348 w 916"/>
                      <a:gd name="T37" fmla="*/ 99 h 300"/>
                      <a:gd name="T38" fmla="*/ 280 w 916"/>
                      <a:gd name="T39" fmla="*/ 74 h 300"/>
                      <a:gd name="T40" fmla="*/ 234 w 916"/>
                      <a:gd name="T41" fmla="*/ 0 h 300"/>
                      <a:gd name="T42" fmla="*/ 321 w 916"/>
                      <a:gd name="T43" fmla="*/ 9 h 300"/>
                      <a:gd name="T44" fmla="*/ 400 w 916"/>
                      <a:gd name="T45" fmla="*/ 53 h 300"/>
                      <a:gd name="T46" fmla="*/ 574 w 916"/>
                      <a:gd name="T47" fmla="*/ 17 h 300"/>
                      <a:gd name="T48" fmla="*/ 662 w 916"/>
                      <a:gd name="T49" fmla="*/ 1 h 300"/>
                      <a:gd name="T50" fmla="*/ 732 w 916"/>
                      <a:gd name="T51" fmla="*/ 0 h 300"/>
                      <a:gd name="T52" fmla="*/ 806 w 916"/>
                      <a:gd name="T53" fmla="*/ 10 h 300"/>
                      <a:gd name="T54" fmla="*/ 875 w 916"/>
                      <a:gd name="T55" fmla="*/ 45 h 300"/>
                      <a:gd name="T56" fmla="*/ 914 w 916"/>
                      <a:gd name="T57" fmla="*/ 123 h 300"/>
                      <a:gd name="T58" fmla="*/ 900 w 916"/>
                      <a:gd name="T59" fmla="*/ 223 h 300"/>
                      <a:gd name="T60" fmla="*/ 843 w 916"/>
                      <a:gd name="T61" fmla="*/ 277 h 300"/>
                      <a:gd name="T62" fmla="*/ 768 w 916"/>
                      <a:gd name="T63" fmla="*/ 297 h 300"/>
                      <a:gd name="T64" fmla="*/ 699 w 916"/>
                      <a:gd name="T65" fmla="*/ 300 h 300"/>
                      <a:gd name="T66" fmla="*/ 632 w 916"/>
                      <a:gd name="T67" fmla="*/ 297 h 300"/>
                      <a:gd name="T68" fmla="*/ 557 w 916"/>
                      <a:gd name="T69" fmla="*/ 277 h 300"/>
                      <a:gd name="T70" fmla="*/ 500 w 916"/>
                      <a:gd name="T71" fmla="*/ 224 h 300"/>
                      <a:gd name="T72" fmla="*/ 485 w 916"/>
                      <a:gd name="T73" fmla="*/ 137 h 300"/>
                      <a:gd name="T74" fmla="*/ 432 w 916"/>
                      <a:gd name="T75" fmla="*/ 150 h 300"/>
                      <a:gd name="T76" fmla="*/ 405 w 916"/>
                      <a:gd name="T77" fmla="*/ 241 h 300"/>
                      <a:gd name="T78" fmla="*/ 342 w 916"/>
                      <a:gd name="T79" fmla="*/ 284 h 300"/>
                      <a:gd name="T80" fmla="*/ 266 w 916"/>
                      <a:gd name="T81" fmla="*/ 298 h 300"/>
                      <a:gd name="T82" fmla="*/ 201 w 916"/>
                      <a:gd name="T83" fmla="*/ 299 h 300"/>
                      <a:gd name="T84" fmla="*/ 129 w 916"/>
                      <a:gd name="T85" fmla="*/ 294 h 300"/>
                      <a:gd name="T86" fmla="*/ 57 w 916"/>
                      <a:gd name="T87" fmla="*/ 267 h 300"/>
                      <a:gd name="T88" fmla="*/ 7 w 916"/>
                      <a:gd name="T89" fmla="*/ 202 h 300"/>
                      <a:gd name="T90" fmla="*/ 7 w 916"/>
                      <a:gd name="T91" fmla="*/ 98 h 300"/>
                      <a:gd name="T92" fmla="*/ 57 w 916"/>
                      <a:gd name="T93" fmla="*/ 33 h 300"/>
                      <a:gd name="T94" fmla="*/ 129 w 916"/>
                      <a:gd name="T95" fmla="*/ 6 h 300"/>
                      <a:gd name="T96" fmla="*/ 201 w 916"/>
                      <a:gd name="T97" fmla="*/ 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916" h="300">
                        <a:moveTo>
                          <a:pt x="699" y="71"/>
                        </a:moveTo>
                        <a:lnTo>
                          <a:pt x="665" y="72"/>
                        </a:lnTo>
                        <a:lnTo>
                          <a:pt x="636" y="74"/>
                        </a:lnTo>
                        <a:lnTo>
                          <a:pt x="613" y="78"/>
                        </a:lnTo>
                        <a:lnTo>
                          <a:pt x="594" y="83"/>
                        </a:lnTo>
                        <a:lnTo>
                          <a:pt x="579" y="90"/>
                        </a:lnTo>
                        <a:lnTo>
                          <a:pt x="569" y="99"/>
                        </a:lnTo>
                        <a:lnTo>
                          <a:pt x="561" y="109"/>
                        </a:lnTo>
                        <a:lnTo>
                          <a:pt x="556" y="122"/>
                        </a:lnTo>
                        <a:lnTo>
                          <a:pt x="554" y="135"/>
                        </a:lnTo>
                        <a:lnTo>
                          <a:pt x="553" y="150"/>
                        </a:lnTo>
                        <a:lnTo>
                          <a:pt x="554" y="165"/>
                        </a:lnTo>
                        <a:lnTo>
                          <a:pt x="556" y="179"/>
                        </a:lnTo>
                        <a:lnTo>
                          <a:pt x="561" y="191"/>
                        </a:lnTo>
                        <a:lnTo>
                          <a:pt x="569" y="201"/>
                        </a:lnTo>
                        <a:lnTo>
                          <a:pt x="579" y="210"/>
                        </a:lnTo>
                        <a:lnTo>
                          <a:pt x="594" y="216"/>
                        </a:lnTo>
                        <a:lnTo>
                          <a:pt x="613" y="223"/>
                        </a:lnTo>
                        <a:lnTo>
                          <a:pt x="636" y="227"/>
                        </a:lnTo>
                        <a:lnTo>
                          <a:pt x="665" y="229"/>
                        </a:lnTo>
                        <a:lnTo>
                          <a:pt x="699" y="230"/>
                        </a:lnTo>
                        <a:lnTo>
                          <a:pt x="734" y="229"/>
                        </a:lnTo>
                        <a:lnTo>
                          <a:pt x="763" y="227"/>
                        </a:lnTo>
                        <a:lnTo>
                          <a:pt x="787" y="223"/>
                        </a:lnTo>
                        <a:lnTo>
                          <a:pt x="805" y="216"/>
                        </a:lnTo>
                        <a:lnTo>
                          <a:pt x="820" y="210"/>
                        </a:lnTo>
                        <a:lnTo>
                          <a:pt x="831" y="201"/>
                        </a:lnTo>
                        <a:lnTo>
                          <a:pt x="839" y="191"/>
                        </a:lnTo>
                        <a:lnTo>
                          <a:pt x="843" y="179"/>
                        </a:lnTo>
                        <a:lnTo>
                          <a:pt x="846" y="165"/>
                        </a:lnTo>
                        <a:lnTo>
                          <a:pt x="847" y="150"/>
                        </a:lnTo>
                        <a:lnTo>
                          <a:pt x="846" y="135"/>
                        </a:lnTo>
                        <a:lnTo>
                          <a:pt x="843" y="122"/>
                        </a:lnTo>
                        <a:lnTo>
                          <a:pt x="839" y="109"/>
                        </a:lnTo>
                        <a:lnTo>
                          <a:pt x="831" y="99"/>
                        </a:lnTo>
                        <a:lnTo>
                          <a:pt x="820" y="90"/>
                        </a:lnTo>
                        <a:lnTo>
                          <a:pt x="805" y="83"/>
                        </a:lnTo>
                        <a:lnTo>
                          <a:pt x="787" y="78"/>
                        </a:lnTo>
                        <a:lnTo>
                          <a:pt x="763" y="74"/>
                        </a:lnTo>
                        <a:lnTo>
                          <a:pt x="734" y="72"/>
                        </a:lnTo>
                        <a:lnTo>
                          <a:pt x="699" y="71"/>
                        </a:lnTo>
                        <a:close/>
                        <a:moveTo>
                          <a:pt x="216" y="71"/>
                        </a:moveTo>
                        <a:lnTo>
                          <a:pt x="182" y="72"/>
                        </a:lnTo>
                        <a:lnTo>
                          <a:pt x="153" y="74"/>
                        </a:lnTo>
                        <a:lnTo>
                          <a:pt x="130" y="78"/>
                        </a:lnTo>
                        <a:lnTo>
                          <a:pt x="111" y="83"/>
                        </a:lnTo>
                        <a:lnTo>
                          <a:pt x="96" y="90"/>
                        </a:lnTo>
                        <a:lnTo>
                          <a:pt x="85" y="99"/>
                        </a:lnTo>
                        <a:lnTo>
                          <a:pt x="78" y="109"/>
                        </a:lnTo>
                        <a:lnTo>
                          <a:pt x="73" y="122"/>
                        </a:lnTo>
                        <a:lnTo>
                          <a:pt x="70" y="135"/>
                        </a:lnTo>
                        <a:lnTo>
                          <a:pt x="70" y="150"/>
                        </a:lnTo>
                        <a:lnTo>
                          <a:pt x="70" y="165"/>
                        </a:lnTo>
                        <a:lnTo>
                          <a:pt x="73" y="179"/>
                        </a:lnTo>
                        <a:lnTo>
                          <a:pt x="78" y="191"/>
                        </a:lnTo>
                        <a:lnTo>
                          <a:pt x="85" y="201"/>
                        </a:lnTo>
                        <a:lnTo>
                          <a:pt x="96" y="210"/>
                        </a:lnTo>
                        <a:lnTo>
                          <a:pt x="111" y="216"/>
                        </a:lnTo>
                        <a:lnTo>
                          <a:pt x="130" y="223"/>
                        </a:lnTo>
                        <a:lnTo>
                          <a:pt x="153" y="227"/>
                        </a:lnTo>
                        <a:lnTo>
                          <a:pt x="182" y="229"/>
                        </a:lnTo>
                        <a:lnTo>
                          <a:pt x="216" y="230"/>
                        </a:lnTo>
                        <a:lnTo>
                          <a:pt x="250" y="229"/>
                        </a:lnTo>
                        <a:lnTo>
                          <a:pt x="280" y="227"/>
                        </a:lnTo>
                        <a:lnTo>
                          <a:pt x="304" y="223"/>
                        </a:lnTo>
                        <a:lnTo>
                          <a:pt x="322" y="216"/>
                        </a:lnTo>
                        <a:lnTo>
                          <a:pt x="337" y="210"/>
                        </a:lnTo>
                        <a:lnTo>
                          <a:pt x="348" y="201"/>
                        </a:lnTo>
                        <a:lnTo>
                          <a:pt x="355" y="191"/>
                        </a:lnTo>
                        <a:lnTo>
                          <a:pt x="360" y="179"/>
                        </a:lnTo>
                        <a:lnTo>
                          <a:pt x="363" y="165"/>
                        </a:lnTo>
                        <a:lnTo>
                          <a:pt x="363" y="150"/>
                        </a:lnTo>
                        <a:lnTo>
                          <a:pt x="363" y="135"/>
                        </a:lnTo>
                        <a:lnTo>
                          <a:pt x="360" y="122"/>
                        </a:lnTo>
                        <a:lnTo>
                          <a:pt x="355" y="109"/>
                        </a:lnTo>
                        <a:lnTo>
                          <a:pt x="348" y="99"/>
                        </a:lnTo>
                        <a:lnTo>
                          <a:pt x="337" y="90"/>
                        </a:lnTo>
                        <a:lnTo>
                          <a:pt x="322" y="83"/>
                        </a:lnTo>
                        <a:lnTo>
                          <a:pt x="304" y="78"/>
                        </a:lnTo>
                        <a:lnTo>
                          <a:pt x="280" y="74"/>
                        </a:lnTo>
                        <a:lnTo>
                          <a:pt x="250" y="72"/>
                        </a:lnTo>
                        <a:lnTo>
                          <a:pt x="216" y="71"/>
                        </a:lnTo>
                        <a:close/>
                        <a:moveTo>
                          <a:pt x="216" y="0"/>
                        </a:moveTo>
                        <a:lnTo>
                          <a:pt x="234" y="0"/>
                        </a:lnTo>
                        <a:lnTo>
                          <a:pt x="254" y="1"/>
                        </a:lnTo>
                        <a:lnTo>
                          <a:pt x="276" y="2"/>
                        </a:lnTo>
                        <a:lnTo>
                          <a:pt x="298" y="5"/>
                        </a:lnTo>
                        <a:lnTo>
                          <a:pt x="321" y="9"/>
                        </a:lnTo>
                        <a:lnTo>
                          <a:pt x="343" y="17"/>
                        </a:lnTo>
                        <a:lnTo>
                          <a:pt x="364" y="26"/>
                        </a:lnTo>
                        <a:lnTo>
                          <a:pt x="383" y="37"/>
                        </a:lnTo>
                        <a:lnTo>
                          <a:pt x="400" y="53"/>
                        </a:lnTo>
                        <a:lnTo>
                          <a:pt x="516" y="53"/>
                        </a:lnTo>
                        <a:lnTo>
                          <a:pt x="533" y="37"/>
                        </a:lnTo>
                        <a:lnTo>
                          <a:pt x="553" y="26"/>
                        </a:lnTo>
                        <a:lnTo>
                          <a:pt x="574" y="17"/>
                        </a:lnTo>
                        <a:lnTo>
                          <a:pt x="596" y="9"/>
                        </a:lnTo>
                        <a:lnTo>
                          <a:pt x="618" y="5"/>
                        </a:lnTo>
                        <a:lnTo>
                          <a:pt x="640" y="2"/>
                        </a:lnTo>
                        <a:lnTo>
                          <a:pt x="662" y="1"/>
                        </a:lnTo>
                        <a:lnTo>
                          <a:pt x="682" y="0"/>
                        </a:lnTo>
                        <a:lnTo>
                          <a:pt x="699" y="0"/>
                        </a:lnTo>
                        <a:lnTo>
                          <a:pt x="715" y="0"/>
                        </a:lnTo>
                        <a:lnTo>
                          <a:pt x="732" y="0"/>
                        </a:lnTo>
                        <a:lnTo>
                          <a:pt x="749" y="1"/>
                        </a:lnTo>
                        <a:lnTo>
                          <a:pt x="768" y="3"/>
                        </a:lnTo>
                        <a:lnTo>
                          <a:pt x="787" y="6"/>
                        </a:lnTo>
                        <a:lnTo>
                          <a:pt x="806" y="10"/>
                        </a:lnTo>
                        <a:lnTo>
                          <a:pt x="825" y="16"/>
                        </a:lnTo>
                        <a:lnTo>
                          <a:pt x="843" y="24"/>
                        </a:lnTo>
                        <a:lnTo>
                          <a:pt x="860" y="33"/>
                        </a:lnTo>
                        <a:lnTo>
                          <a:pt x="875" y="45"/>
                        </a:lnTo>
                        <a:lnTo>
                          <a:pt x="889" y="59"/>
                        </a:lnTo>
                        <a:lnTo>
                          <a:pt x="900" y="77"/>
                        </a:lnTo>
                        <a:lnTo>
                          <a:pt x="908" y="98"/>
                        </a:lnTo>
                        <a:lnTo>
                          <a:pt x="914" y="123"/>
                        </a:lnTo>
                        <a:lnTo>
                          <a:pt x="916" y="150"/>
                        </a:lnTo>
                        <a:lnTo>
                          <a:pt x="914" y="178"/>
                        </a:lnTo>
                        <a:lnTo>
                          <a:pt x="908" y="202"/>
                        </a:lnTo>
                        <a:lnTo>
                          <a:pt x="900" y="223"/>
                        </a:lnTo>
                        <a:lnTo>
                          <a:pt x="889" y="241"/>
                        </a:lnTo>
                        <a:lnTo>
                          <a:pt x="875" y="255"/>
                        </a:lnTo>
                        <a:lnTo>
                          <a:pt x="860" y="267"/>
                        </a:lnTo>
                        <a:lnTo>
                          <a:pt x="843" y="277"/>
                        </a:lnTo>
                        <a:lnTo>
                          <a:pt x="825" y="285"/>
                        </a:lnTo>
                        <a:lnTo>
                          <a:pt x="806" y="290"/>
                        </a:lnTo>
                        <a:lnTo>
                          <a:pt x="787" y="294"/>
                        </a:lnTo>
                        <a:lnTo>
                          <a:pt x="768" y="297"/>
                        </a:lnTo>
                        <a:lnTo>
                          <a:pt x="749" y="298"/>
                        </a:lnTo>
                        <a:lnTo>
                          <a:pt x="732" y="299"/>
                        </a:lnTo>
                        <a:lnTo>
                          <a:pt x="715" y="299"/>
                        </a:lnTo>
                        <a:lnTo>
                          <a:pt x="699" y="300"/>
                        </a:lnTo>
                        <a:lnTo>
                          <a:pt x="685" y="299"/>
                        </a:lnTo>
                        <a:lnTo>
                          <a:pt x="668" y="299"/>
                        </a:lnTo>
                        <a:lnTo>
                          <a:pt x="650" y="298"/>
                        </a:lnTo>
                        <a:lnTo>
                          <a:pt x="632" y="297"/>
                        </a:lnTo>
                        <a:lnTo>
                          <a:pt x="613" y="294"/>
                        </a:lnTo>
                        <a:lnTo>
                          <a:pt x="593" y="290"/>
                        </a:lnTo>
                        <a:lnTo>
                          <a:pt x="575" y="285"/>
                        </a:lnTo>
                        <a:lnTo>
                          <a:pt x="557" y="277"/>
                        </a:lnTo>
                        <a:lnTo>
                          <a:pt x="540" y="267"/>
                        </a:lnTo>
                        <a:lnTo>
                          <a:pt x="524" y="255"/>
                        </a:lnTo>
                        <a:lnTo>
                          <a:pt x="511" y="241"/>
                        </a:lnTo>
                        <a:lnTo>
                          <a:pt x="500" y="224"/>
                        </a:lnTo>
                        <a:lnTo>
                          <a:pt x="491" y="202"/>
                        </a:lnTo>
                        <a:lnTo>
                          <a:pt x="486" y="179"/>
                        </a:lnTo>
                        <a:lnTo>
                          <a:pt x="484" y="150"/>
                        </a:lnTo>
                        <a:lnTo>
                          <a:pt x="485" y="137"/>
                        </a:lnTo>
                        <a:lnTo>
                          <a:pt x="486" y="125"/>
                        </a:lnTo>
                        <a:lnTo>
                          <a:pt x="430" y="125"/>
                        </a:lnTo>
                        <a:lnTo>
                          <a:pt x="432" y="137"/>
                        </a:lnTo>
                        <a:lnTo>
                          <a:pt x="432" y="150"/>
                        </a:lnTo>
                        <a:lnTo>
                          <a:pt x="430" y="179"/>
                        </a:lnTo>
                        <a:lnTo>
                          <a:pt x="425" y="202"/>
                        </a:lnTo>
                        <a:lnTo>
                          <a:pt x="416" y="224"/>
                        </a:lnTo>
                        <a:lnTo>
                          <a:pt x="405" y="241"/>
                        </a:lnTo>
                        <a:lnTo>
                          <a:pt x="392" y="255"/>
                        </a:lnTo>
                        <a:lnTo>
                          <a:pt x="377" y="267"/>
                        </a:lnTo>
                        <a:lnTo>
                          <a:pt x="360" y="277"/>
                        </a:lnTo>
                        <a:lnTo>
                          <a:pt x="342" y="284"/>
                        </a:lnTo>
                        <a:lnTo>
                          <a:pt x="323" y="290"/>
                        </a:lnTo>
                        <a:lnTo>
                          <a:pt x="304" y="294"/>
                        </a:lnTo>
                        <a:lnTo>
                          <a:pt x="285" y="296"/>
                        </a:lnTo>
                        <a:lnTo>
                          <a:pt x="266" y="298"/>
                        </a:lnTo>
                        <a:lnTo>
                          <a:pt x="248" y="299"/>
                        </a:lnTo>
                        <a:lnTo>
                          <a:pt x="231" y="299"/>
                        </a:lnTo>
                        <a:lnTo>
                          <a:pt x="216" y="299"/>
                        </a:lnTo>
                        <a:lnTo>
                          <a:pt x="201" y="299"/>
                        </a:lnTo>
                        <a:lnTo>
                          <a:pt x="185" y="299"/>
                        </a:lnTo>
                        <a:lnTo>
                          <a:pt x="167" y="298"/>
                        </a:lnTo>
                        <a:lnTo>
                          <a:pt x="148" y="296"/>
                        </a:lnTo>
                        <a:lnTo>
                          <a:pt x="129" y="294"/>
                        </a:lnTo>
                        <a:lnTo>
                          <a:pt x="110" y="290"/>
                        </a:lnTo>
                        <a:lnTo>
                          <a:pt x="91" y="284"/>
                        </a:lnTo>
                        <a:lnTo>
                          <a:pt x="73" y="277"/>
                        </a:lnTo>
                        <a:lnTo>
                          <a:pt x="57" y="267"/>
                        </a:lnTo>
                        <a:lnTo>
                          <a:pt x="41" y="255"/>
                        </a:lnTo>
                        <a:lnTo>
                          <a:pt x="27" y="240"/>
                        </a:lnTo>
                        <a:lnTo>
                          <a:pt x="16" y="223"/>
                        </a:lnTo>
                        <a:lnTo>
                          <a:pt x="7" y="202"/>
                        </a:lnTo>
                        <a:lnTo>
                          <a:pt x="2" y="178"/>
                        </a:lnTo>
                        <a:lnTo>
                          <a:pt x="0" y="150"/>
                        </a:lnTo>
                        <a:lnTo>
                          <a:pt x="2" y="122"/>
                        </a:lnTo>
                        <a:lnTo>
                          <a:pt x="7" y="98"/>
                        </a:lnTo>
                        <a:lnTo>
                          <a:pt x="16" y="77"/>
                        </a:lnTo>
                        <a:lnTo>
                          <a:pt x="27" y="59"/>
                        </a:lnTo>
                        <a:lnTo>
                          <a:pt x="41" y="45"/>
                        </a:lnTo>
                        <a:lnTo>
                          <a:pt x="57" y="33"/>
                        </a:lnTo>
                        <a:lnTo>
                          <a:pt x="73" y="23"/>
                        </a:lnTo>
                        <a:lnTo>
                          <a:pt x="91" y="16"/>
                        </a:lnTo>
                        <a:lnTo>
                          <a:pt x="110" y="10"/>
                        </a:lnTo>
                        <a:lnTo>
                          <a:pt x="129" y="6"/>
                        </a:lnTo>
                        <a:lnTo>
                          <a:pt x="148" y="3"/>
                        </a:lnTo>
                        <a:lnTo>
                          <a:pt x="167" y="1"/>
                        </a:lnTo>
                        <a:lnTo>
                          <a:pt x="185" y="0"/>
                        </a:lnTo>
                        <a:lnTo>
                          <a:pt x="201" y="0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sz="1600">
                      <a:solidFill>
                        <a:srgbClr val="341886"/>
                      </a:solidFill>
                    </a:endParaRPr>
                  </a:p>
                </p:txBody>
              </p:sp>
              <p:sp>
                <p:nvSpPr>
                  <p:cNvPr id="49" name="Freeform 24">
                    <a:extLst>
                      <a:ext uri="{FF2B5EF4-FFF2-40B4-BE49-F238E27FC236}">
                        <a16:creationId xmlns:a16="http://schemas.microsoft.com/office/drawing/2014/main" id="{3F259705-0909-F67E-ED82-408FC77C057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597" y="4335"/>
                    <a:ext cx="217" cy="124"/>
                  </a:xfrm>
                  <a:custGeom>
                    <a:avLst/>
                    <a:gdLst>
                      <a:gd name="T0" fmla="*/ 1796 w 2393"/>
                      <a:gd name="T1" fmla="*/ 704 h 1360"/>
                      <a:gd name="T2" fmla="*/ 1761 w 2393"/>
                      <a:gd name="T3" fmla="*/ 720 h 1360"/>
                      <a:gd name="T4" fmla="*/ 1590 w 2393"/>
                      <a:gd name="T5" fmla="*/ 904 h 1360"/>
                      <a:gd name="T6" fmla="*/ 1882 w 2393"/>
                      <a:gd name="T7" fmla="*/ 733 h 1360"/>
                      <a:gd name="T8" fmla="*/ 1851 w 2393"/>
                      <a:gd name="T9" fmla="*/ 709 h 1360"/>
                      <a:gd name="T10" fmla="*/ 1814 w 2393"/>
                      <a:gd name="T11" fmla="*/ 702 h 1360"/>
                      <a:gd name="T12" fmla="*/ 1831 w 2393"/>
                      <a:gd name="T13" fmla="*/ 20 h 1360"/>
                      <a:gd name="T14" fmla="*/ 1950 w 2393"/>
                      <a:gd name="T15" fmla="*/ 61 h 1360"/>
                      <a:gd name="T16" fmla="*/ 2057 w 2393"/>
                      <a:gd name="T17" fmla="*/ 121 h 1360"/>
                      <a:gd name="T18" fmla="*/ 2154 w 2393"/>
                      <a:gd name="T19" fmla="*/ 196 h 1360"/>
                      <a:gd name="T20" fmla="*/ 2235 w 2393"/>
                      <a:gd name="T21" fmla="*/ 286 h 1360"/>
                      <a:gd name="T22" fmla="*/ 2301 w 2393"/>
                      <a:gd name="T23" fmla="*/ 388 h 1360"/>
                      <a:gd name="T24" fmla="*/ 2352 w 2393"/>
                      <a:gd name="T25" fmla="*/ 501 h 1360"/>
                      <a:gd name="T26" fmla="*/ 2382 w 2393"/>
                      <a:gd name="T27" fmla="*/ 622 h 1360"/>
                      <a:gd name="T28" fmla="*/ 2393 w 2393"/>
                      <a:gd name="T29" fmla="*/ 748 h 1360"/>
                      <a:gd name="T30" fmla="*/ 2390 w 2393"/>
                      <a:gd name="T31" fmla="*/ 1230 h 1360"/>
                      <a:gd name="T32" fmla="*/ 2370 w 2393"/>
                      <a:gd name="T33" fmla="*/ 1282 h 1360"/>
                      <a:gd name="T34" fmla="*/ 2335 w 2393"/>
                      <a:gd name="T35" fmla="*/ 1324 h 1360"/>
                      <a:gd name="T36" fmla="*/ 2286 w 2393"/>
                      <a:gd name="T37" fmla="*/ 1351 h 1360"/>
                      <a:gd name="T38" fmla="*/ 2230 w 2393"/>
                      <a:gd name="T39" fmla="*/ 1360 h 1360"/>
                      <a:gd name="T40" fmla="*/ 129 w 2393"/>
                      <a:gd name="T41" fmla="*/ 1358 h 1360"/>
                      <a:gd name="T42" fmla="*/ 77 w 2393"/>
                      <a:gd name="T43" fmla="*/ 1339 h 1360"/>
                      <a:gd name="T44" fmla="*/ 36 w 2393"/>
                      <a:gd name="T45" fmla="*/ 1304 h 1360"/>
                      <a:gd name="T46" fmla="*/ 10 w 2393"/>
                      <a:gd name="T47" fmla="*/ 1256 h 1360"/>
                      <a:gd name="T48" fmla="*/ 0 w 2393"/>
                      <a:gd name="T49" fmla="*/ 1200 h 1360"/>
                      <a:gd name="T50" fmla="*/ 3 w 2393"/>
                      <a:gd name="T51" fmla="*/ 684 h 1360"/>
                      <a:gd name="T52" fmla="*/ 23 w 2393"/>
                      <a:gd name="T53" fmla="*/ 561 h 1360"/>
                      <a:gd name="T54" fmla="*/ 63 w 2393"/>
                      <a:gd name="T55" fmla="*/ 443 h 1360"/>
                      <a:gd name="T56" fmla="*/ 122 w 2393"/>
                      <a:gd name="T57" fmla="*/ 336 h 1360"/>
                      <a:gd name="T58" fmla="*/ 195 w 2393"/>
                      <a:gd name="T59" fmla="*/ 240 h 1360"/>
                      <a:gd name="T60" fmla="*/ 283 w 2393"/>
                      <a:gd name="T61" fmla="*/ 157 h 1360"/>
                      <a:gd name="T62" fmla="*/ 385 w 2393"/>
                      <a:gd name="T63" fmla="*/ 89 h 1360"/>
                      <a:gd name="T64" fmla="*/ 498 w 2393"/>
                      <a:gd name="T65" fmla="*/ 38 h 1360"/>
                      <a:gd name="T66" fmla="*/ 640 w 2393"/>
                      <a:gd name="T67" fmla="*/ 0 h 1360"/>
                      <a:gd name="T68" fmla="*/ 1748 w 2393"/>
                      <a:gd name="T69" fmla="*/ 0 h 1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393" h="1360">
                        <a:moveTo>
                          <a:pt x="1814" y="702"/>
                        </a:moveTo>
                        <a:lnTo>
                          <a:pt x="1796" y="704"/>
                        </a:lnTo>
                        <a:lnTo>
                          <a:pt x="1778" y="709"/>
                        </a:lnTo>
                        <a:lnTo>
                          <a:pt x="1761" y="720"/>
                        </a:lnTo>
                        <a:lnTo>
                          <a:pt x="1746" y="733"/>
                        </a:lnTo>
                        <a:lnTo>
                          <a:pt x="1590" y="904"/>
                        </a:lnTo>
                        <a:lnTo>
                          <a:pt x="2038" y="904"/>
                        </a:lnTo>
                        <a:lnTo>
                          <a:pt x="1882" y="733"/>
                        </a:lnTo>
                        <a:lnTo>
                          <a:pt x="1867" y="719"/>
                        </a:lnTo>
                        <a:lnTo>
                          <a:pt x="1851" y="709"/>
                        </a:lnTo>
                        <a:lnTo>
                          <a:pt x="1833" y="703"/>
                        </a:lnTo>
                        <a:lnTo>
                          <a:pt x="1814" y="702"/>
                        </a:lnTo>
                        <a:close/>
                        <a:moveTo>
                          <a:pt x="1748" y="0"/>
                        </a:moveTo>
                        <a:lnTo>
                          <a:pt x="1831" y="20"/>
                        </a:lnTo>
                        <a:lnTo>
                          <a:pt x="1892" y="38"/>
                        </a:lnTo>
                        <a:lnTo>
                          <a:pt x="1950" y="61"/>
                        </a:lnTo>
                        <a:lnTo>
                          <a:pt x="2005" y="88"/>
                        </a:lnTo>
                        <a:lnTo>
                          <a:pt x="2057" y="121"/>
                        </a:lnTo>
                        <a:lnTo>
                          <a:pt x="2107" y="157"/>
                        </a:lnTo>
                        <a:lnTo>
                          <a:pt x="2154" y="196"/>
                        </a:lnTo>
                        <a:lnTo>
                          <a:pt x="2196" y="239"/>
                        </a:lnTo>
                        <a:lnTo>
                          <a:pt x="2235" y="286"/>
                        </a:lnTo>
                        <a:lnTo>
                          <a:pt x="2270" y="336"/>
                        </a:lnTo>
                        <a:lnTo>
                          <a:pt x="2301" y="388"/>
                        </a:lnTo>
                        <a:lnTo>
                          <a:pt x="2328" y="443"/>
                        </a:lnTo>
                        <a:lnTo>
                          <a:pt x="2352" y="501"/>
                        </a:lnTo>
                        <a:lnTo>
                          <a:pt x="2369" y="561"/>
                        </a:lnTo>
                        <a:lnTo>
                          <a:pt x="2382" y="622"/>
                        </a:lnTo>
                        <a:lnTo>
                          <a:pt x="2390" y="684"/>
                        </a:lnTo>
                        <a:lnTo>
                          <a:pt x="2393" y="748"/>
                        </a:lnTo>
                        <a:lnTo>
                          <a:pt x="2393" y="1200"/>
                        </a:lnTo>
                        <a:lnTo>
                          <a:pt x="2390" y="1230"/>
                        </a:lnTo>
                        <a:lnTo>
                          <a:pt x="2383" y="1256"/>
                        </a:lnTo>
                        <a:lnTo>
                          <a:pt x="2370" y="1282"/>
                        </a:lnTo>
                        <a:lnTo>
                          <a:pt x="2354" y="1304"/>
                        </a:lnTo>
                        <a:lnTo>
                          <a:pt x="2335" y="1324"/>
                        </a:lnTo>
                        <a:lnTo>
                          <a:pt x="2311" y="1339"/>
                        </a:lnTo>
                        <a:lnTo>
                          <a:pt x="2286" y="1351"/>
                        </a:lnTo>
                        <a:lnTo>
                          <a:pt x="2259" y="1358"/>
                        </a:lnTo>
                        <a:lnTo>
                          <a:pt x="2230" y="1360"/>
                        </a:lnTo>
                        <a:lnTo>
                          <a:pt x="157" y="1360"/>
                        </a:lnTo>
                        <a:lnTo>
                          <a:pt x="129" y="1358"/>
                        </a:lnTo>
                        <a:lnTo>
                          <a:pt x="101" y="1351"/>
                        </a:lnTo>
                        <a:lnTo>
                          <a:pt x="77" y="1339"/>
                        </a:lnTo>
                        <a:lnTo>
                          <a:pt x="55" y="1324"/>
                        </a:lnTo>
                        <a:lnTo>
                          <a:pt x="36" y="1304"/>
                        </a:lnTo>
                        <a:lnTo>
                          <a:pt x="21" y="1282"/>
                        </a:lnTo>
                        <a:lnTo>
                          <a:pt x="10" y="1256"/>
                        </a:lnTo>
                        <a:lnTo>
                          <a:pt x="3" y="1230"/>
                        </a:lnTo>
                        <a:lnTo>
                          <a:pt x="0" y="1200"/>
                        </a:lnTo>
                        <a:lnTo>
                          <a:pt x="0" y="748"/>
                        </a:lnTo>
                        <a:lnTo>
                          <a:pt x="3" y="684"/>
                        </a:lnTo>
                        <a:lnTo>
                          <a:pt x="11" y="622"/>
                        </a:lnTo>
                        <a:lnTo>
                          <a:pt x="23" y="561"/>
                        </a:lnTo>
                        <a:lnTo>
                          <a:pt x="41" y="501"/>
                        </a:lnTo>
                        <a:lnTo>
                          <a:pt x="63" y="443"/>
                        </a:lnTo>
                        <a:lnTo>
                          <a:pt x="90" y="389"/>
                        </a:lnTo>
                        <a:lnTo>
                          <a:pt x="122" y="336"/>
                        </a:lnTo>
                        <a:lnTo>
                          <a:pt x="156" y="286"/>
                        </a:lnTo>
                        <a:lnTo>
                          <a:pt x="195" y="240"/>
                        </a:lnTo>
                        <a:lnTo>
                          <a:pt x="237" y="196"/>
                        </a:lnTo>
                        <a:lnTo>
                          <a:pt x="283" y="157"/>
                        </a:lnTo>
                        <a:lnTo>
                          <a:pt x="332" y="121"/>
                        </a:lnTo>
                        <a:lnTo>
                          <a:pt x="385" y="89"/>
                        </a:lnTo>
                        <a:lnTo>
                          <a:pt x="440" y="62"/>
                        </a:lnTo>
                        <a:lnTo>
                          <a:pt x="498" y="38"/>
                        </a:lnTo>
                        <a:lnTo>
                          <a:pt x="559" y="20"/>
                        </a:lnTo>
                        <a:lnTo>
                          <a:pt x="640" y="0"/>
                        </a:lnTo>
                        <a:lnTo>
                          <a:pt x="1193" y="1280"/>
                        </a:lnTo>
                        <a:lnTo>
                          <a:pt x="1748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sz="1600">
                      <a:solidFill>
                        <a:srgbClr val="341886"/>
                      </a:solidFill>
                    </a:endParaRPr>
                  </a:p>
                </p:txBody>
              </p:sp>
              <p:sp>
                <p:nvSpPr>
                  <p:cNvPr id="50" name="Freeform 25">
                    <a:extLst>
                      <a:ext uri="{FF2B5EF4-FFF2-40B4-BE49-F238E27FC236}">
                        <a16:creationId xmlns:a16="http://schemas.microsoft.com/office/drawing/2014/main" id="{4D141AB3-2276-9331-7E85-4948287242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9" y="4347"/>
                    <a:ext cx="34" cy="83"/>
                  </a:xfrm>
                  <a:custGeom>
                    <a:avLst/>
                    <a:gdLst>
                      <a:gd name="T0" fmla="*/ 135 w 373"/>
                      <a:gd name="T1" fmla="*/ 0 h 915"/>
                      <a:gd name="T2" fmla="*/ 237 w 373"/>
                      <a:gd name="T3" fmla="*/ 0 h 915"/>
                      <a:gd name="T4" fmla="*/ 258 w 373"/>
                      <a:gd name="T5" fmla="*/ 2 h 915"/>
                      <a:gd name="T6" fmla="*/ 278 w 373"/>
                      <a:gd name="T7" fmla="*/ 9 h 915"/>
                      <a:gd name="T8" fmla="*/ 295 w 373"/>
                      <a:gd name="T9" fmla="*/ 21 h 915"/>
                      <a:gd name="T10" fmla="*/ 310 w 373"/>
                      <a:gd name="T11" fmla="*/ 36 h 915"/>
                      <a:gd name="T12" fmla="*/ 321 w 373"/>
                      <a:gd name="T13" fmla="*/ 53 h 915"/>
                      <a:gd name="T14" fmla="*/ 328 w 373"/>
                      <a:gd name="T15" fmla="*/ 74 h 915"/>
                      <a:gd name="T16" fmla="*/ 366 w 373"/>
                      <a:gd name="T17" fmla="*/ 234 h 915"/>
                      <a:gd name="T18" fmla="*/ 368 w 373"/>
                      <a:gd name="T19" fmla="*/ 257 h 915"/>
                      <a:gd name="T20" fmla="*/ 365 w 373"/>
                      <a:gd name="T21" fmla="*/ 281 h 915"/>
                      <a:gd name="T22" fmla="*/ 357 w 373"/>
                      <a:gd name="T23" fmla="*/ 301 h 915"/>
                      <a:gd name="T24" fmla="*/ 345 w 373"/>
                      <a:gd name="T25" fmla="*/ 319 h 915"/>
                      <a:gd name="T26" fmla="*/ 329 w 373"/>
                      <a:gd name="T27" fmla="*/ 334 h 915"/>
                      <a:gd name="T28" fmla="*/ 309 w 373"/>
                      <a:gd name="T29" fmla="*/ 345 h 915"/>
                      <a:gd name="T30" fmla="*/ 287 w 373"/>
                      <a:gd name="T31" fmla="*/ 351 h 915"/>
                      <a:gd name="T32" fmla="*/ 373 w 373"/>
                      <a:gd name="T33" fmla="*/ 438 h 915"/>
                      <a:gd name="T34" fmla="*/ 187 w 373"/>
                      <a:gd name="T35" fmla="*/ 915 h 915"/>
                      <a:gd name="T36" fmla="*/ 0 w 373"/>
                      <a:gd name="T37" fmla="*/ 438 h 915"/>
                      <a:gd name="T38" fmla="*/ 85 w 373"/>
                      <a:gd name="T39" fmla="*/ 351 h 915"/>
                      <a:gd name="T40" fmla="*/ 63 w 373"/>
                      <a:gd name="T41" fmla="*/ 345 h 915"/>
                      <a:gd name="T42" fmla="*/ 44 w 373"/>
                      <a:gd name="T43" fmla="*/ 334 h 915"/>
                      <a:gd name="T44" fmla="*/ 27 w 373"/>
                      <a:gd name="T45" fmla="*/ 319 h 915"/>
                      <a:gd name="T46" fmla="*/ 15 w 373"/>
                      <a:gd name="T47" fmla="*/ 301 h 915"/>
                      <a:gd name="T48" fmla="*/ 7 w 373"/>
                      <a:gd name="T49" fmla="*/ 281 h 915"/>
                      <a:gd name="T50" fmla="*/ 4 w 373"/>
                      <a:gd name="T51" fmla="*/ 257 h 915"/>
                      <a:gd name="T52" fmla="*/ 6 w 373"/>
                      <a:gd name="T53" fmla="*/ 234 h 915"/>
                      <a:gd name="T54" fmla="*/ 44 w 373"/>
                      <a:gd name="T55" fmla="*/ 74 h 915"/>
                      <a:gd name="T56" fmla="*/ 52 w 373"/>
                      <a:gd name="T57" fmla="*/ 53 h 915"/>
                      <a:gd name="T58" fmla="*/ 63 w 373"/>
                      <a:gd name="T59" fmla="*/ 36 h 915"/>
                      <a:gd name="T60" fmla="*/ 77 w 373"/>
                      <a:gd name="T61" fmla="*/ 21 h 915"/>
                      <a:gd name="T62" fmla="*/ 95 w 373"/>
                      <a:gd name="T63" fmla="*/ 9 h 915"/>
                      <a:gd name="T64" fmla="*/ 114 w 373"/>
                      <a:gd name="T65" fmla="*/ 2 h 915"/>
                      <a:gd name="T66" fmla="*/ 135 w 373"/>
                      <a:gd name="T67" fmla="*/ 0 h 9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73" h="915">
                        <a:moveTo>
                          <a:pt x="135" y="0"/>
                        </a:moveTo>
                        <a:lnTo>
                          <a:pt x="237" y="0"/>
                        </a:lnTo>
                        <a:lnTo>
                          <a:pt x="258" y="2"/>
                        </a:lnTo>
                        <a:lnTo>
                          <a:pt x="278" y="9"/>
                        </a:lnTo>
                        <a:lnTo>
                          <a:pt x="295" y="21"/>
                        </a:lnTo>
                        <a:lnTo>
                          <a:pt x="310" y="36"/>
                        </a:lnTo>
                        <a:lnTo>
                          <a:pt x="321" y="53"/>
                        </a:lnTo>
                        <a:lnTo>
                          <a:pt x="328" y="74"/>
                        </a:lnTo>
                        <a:lnTo>
                          <a:pt x="366" y="234"/>
                        </a:lnTo>
                        <a:lnTo>
                          <a:pt x="368" y="257"/>
                        </a:lnTo>
                        <a:lnTo>
                          <a:pt x="365" y="281"/>
                        </a:lnTo>
                        <a:lnTo>
                          <a:pt x="357" y="301"/>
                        </a:lnTo>
                        <a:lnTo>
                          <a:pt x="345" y="319"/>
                        </a:lnTo>
                        <a:lnTo>
                          <a:pt x="329" y="334"/>
                        </a:lnTo>
                        <a:lnTo>
                          <a:pt x="309" y="345"/>
                        </a:lnTo>
                        <a:lnTo>
                          <a:pt x="287" y="351"/>
                        </a:lnTo>
                        <a:lnTo>
                          <a:pt x="373" y="438"/>
                        </a:lnTo>
                        <a:lnTo>
                          <a:pt x="187" y="915"/>
                        </a:lnTo>
                        <a:lnTo>
                          <a:pt x="0" y="438"/>
                        </a:lnTo>
                        <a:lnTo>
                          <a:pt x="85" y="351"/>
                        </a:lnTo>
                        <a:lnTo>
                          <a:pt x="63" y="345"/>
                        </a:lnTo>
                        <a:lnTo>
                          <a:pt x="44" y="334"/>
                        </a:lnTo>
                        <a:lnTo>
                          <a:pt x="27" y="319"/>
                        </a:lnTo>
                        <a:lnTo>
                          <a:pt x="15" y="301"/>
                        </a:lnTo>
                        <a:lnTo>
                          <a:pt x="7" y="281"/>
                        </a:lnTo>
                        <a:lnTo>
                          <a:pt x="4" y="257"/>
                        </a:lnTo>
                        <a:lnTo>
                          <a:pt x="6" y="234"/>
                        </a:lnTo>
                        <a:lnTo>
                          <a:pt x="44" y="74"/>
                        </a:lnTo>
                        <a:lnTo>
                          <a:pt x="52" y="53"/>
                        </a:lnTo>
                        <a:lnTo>
                          <a:pt x="63" y="36"/>
                        </a:lnTo>
                        <a:lnTo>
                          <a:pt x="77" y="21"/>
                        </a:lnTo>
                        <a:lnTo>
                          <a:pt x="95" y="9"/>
                        </a:lnTo>
                        <a:lnTo>
                          <a:pt x="114" y="2"/>
                        </a:lnTo>
                        <a:lnTo>
                          <a:pt x="135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sz="1600">
                      <a:solidFill>
                        <a:srgbClr val="341886"/>
                      </a:solidFill>
                    </a:endParaRPr>
                  </a:p>
                </p:txBody>
              </p:sp>
            </p:grp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57A22B-14E1-216E-ED8A-80F90C582922}"/>
                  </a:ext>
                </a:extLst>
              </p:cNvPr>
              <p:cNvSpPr txBox="1"/>
              <p:nvPr/>
            </p:nvSpPr>
            <p:spPr>
              <a:xfrm>
                <a:off x="1436946" y="2227638"/>
                <a:ext cx="845270" cy="369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김진우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8115E72D-C5A4-CDC2-5065-11B620EA9105}"/>
                  </a:ext>
                </a:extLst>
              </p:cNvPr>
              <p:cNvSpPr/>
              <p:nvPr/>
            </p:nvSpPr>
            <p:spPr>
              <a:xfrm>
                <a:off x="830534" y="4136430"/>
                <a:ext cx="2773757" cy="1785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Unity Engine</a:t>
                </a:r>
                <a:r>
                  <a:rPr lang="ko-KR" altLang="en-US" sz="12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 기반 시각화</a:t>
                </a:r>
                <a:endParaRPr lang="en-US" altLang="ko-KR" sz="1200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marL="285750" indent="-285750">
                  <a:buFont typeface="+mj-lt"/>
                  <a:buAutoNum type="romanUcPeriod"/>
                </a:pPr>
                <a:r>
                  <a:rPr lang="ko-KR" altLang="en-US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카메라 데이터 </a:t>
                </a:r>
                <a:r>
                  <a:rPr lang="en-US" altLang="ko-KR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VR</a:t>
                </a:r>
                <a:r>
                  <a:rPr lang="ko-KR" altLang="en-US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인터페이스 구현</a:t>
                </a:r>
                <a:endPara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buFont typeface="+mj-lt"/>
                  <a:buAutoNum type="romanUcPeriod"/>
                </a:pPr>
                <a:r>
                  <a:rPr lang="ko-KR" altLang="en-US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현실과 유사한 조종 인터페이스 설계</a:t>
                </a:r>
                <a:endPara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sz="1200" dirty="0">
                  <a:latin typeface="+mn-ea"/>
                  <a:ea typeface="+mn-ea"/>
                </a:endParaRPr>
              </a:p>
              <a:p>
                <a:r>
                  <a:rPr lang="en-US" altLang="ko-KR" sz="12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Oculus Controller </a:t>
                </a:r>
                <a:r>
                  <a:rPr lang="ko-KR" altLang="en-US" sz="12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데이터 </a:t>
                </a:r>
                <a:endParaRPr lang="en-US" altLang="ko-KR" sz="1200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marL="285750" indent="-285750">
                  <a:buFont typeface="+mj-lt"/>
                  <a:buAutoNum type="romanUcPeriod"/>
                </a:pPr>
                <a:r>
                  <a:rPr lang="en-US" altLang="ko-KR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Oculus Controller </a:t>
                </a:r>
                <a:r>
                  <a:rPr lang="ko-KR" altLang="en-US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작동 데이터 수집</a:t>
                </a:r>
                <a:endPara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buFont typeface="+mj-lt"/>
                  <a:buAutoNum type="romanUcPeriod"/>
                </a:pPr>
                <a:r>
                  <a:rPr lang="en-US" altLang="ko-KR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Oculus Controller </a:t>
                </a:r>
                <a:r>
                  <a:rPr lang="ko-KR" altLang="en-US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데이터 송신</a:t>
                </a:r>
                <a:endPara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sz="1200" dirty="0">
                  <a:latin typeface="+mn-ea"/>
                  <a:ea typeface="+mn-ea"/>
                </a:endParaRPr>
              </a:p>
              <a:p>
                <a:r>
                  <a:rPr lang="en-US" altLang="ko-KR" sz="12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WebRTC </a:t>
                </a:r>
                <a:r>
                  <a:rPr lang="ko-KR" altLang="en-US" sz="12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기반 데이터 </a:t>
                </a:r>
                <a:r>
                  <a:rPr lang="ko-KR" altLang="en-US" sz="1200" b="1" dirty="0" err="1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전처리</a:t>
                </a:r>
                <a:endParaRPr lang="en-US" altLang="ko-KR" sz="1200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marL="285750" indent="-285750">
                  <a:buFont typeface="+mj-lt"/>
                  <a:buAutoNum type="romanUcPeriod"/>
                </a:pPr>
                <a:r>
                  <a:rPr lang="ko-KR" altLang="en-US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카메라 데이터 </a:t>
                </a:r>
                <a:r>
                  <a:rPr lang="ko-KR" altLang="en-US" sz="1000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전처리</a:t>
                </a:r>
                <a:endPara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7E75904-8A2A-FE99-7C8D-6A134F1117B9}"/>
                </a:ext>
              </a:extLst>
            </p:cNvPr>
            <p:cNvGrpSpPr/>
            <p:nvPr/>
          </p:nvGrpSpPr>
          <p:grpSpPr>
            <a:xfrm>
              <a:off x="3050847" y="1091001"/>
              <a:ext cx="3179397" cy="5378944"/>
              <a:chOff x="424894" y="1091001"/>
              <a:chExt cx="3179397" cy="5378944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E4810071-F595-BCCB-42BA-33770F8FA191}"/>
                  </a:ext>
                </a:extLst>
              </p:cNvPr>
              <p:cNvGrpSpPr/>
              <p:nvPr/>
            </p:nvGrpSpPr>
            <p:grpSpPr>
              <a:xfrm>
                <a:off x="424894" y="2703332"/>
                <a:ext cx="2818937" cy="3766613"/>
                <a:chOff x="1360180" y="2286000"/>
                <a:chExt cx="2297421" cy="2884380"/>
              </a:xfrm>
            </p:grpSpPr>
            <p:sp>
              <p:nvSpPr>
                <p:cNvPr id="85" name="사각형: 둥근 모서리 22">
                  <a:extLst>
                    <a:ext uri="{FF2B5EF4-FFF2-40B4-BE49-F238E27FC236}">
                      <a16:creationId xmlns:a16="http://schemas.microsoft.com/office/drawing/2014/main" id="{42D16CA7-2116-4793-DE67-555D9FE5157F}"/>
                    </a:ext>
                  </a:extLst>
                </p:cNvPr>
                <p:cNvSpPr/>
                <p:nvPr/>
              </p:nvSpPr>
              <p:spPr>
                <a:xfrm>
                  <a:off x="1416035" y="2378884"/>
                  <a:ext cx="2126913" cy="49270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2F"/>
                </a:solidFill>
                <a:ln w="19050">
                  <a:solidFill>
                    <a:srgbClr val="00002F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1" algn="ctr">
                    <a:defRPr/>
                  </a:pPr>
                  <a:r>
                    <a:rPr lang="en-US" altLang="ko-KR" dirty="0">
                      <a:solidFill>
                        <a:schemeClr val="bg1"/>
                      </a:solidFill>
                    </a:rPr>
                    <a:t>Manipulator</a:t>
                  </a:r>
                </a:p>
                <a:p>
                  <a:pPr lvl="1" algn="ctr">
                    <a:defRPr/>
                  </a:pPr>
                  <a:r>
                    <a:rPr lang="en-US" altLang="ko-KR" dirty="0">
                      <a:solidFill>
                        <a:schemeClr val="bg1"/>
                      </a:solidFill>
                    </a:rPr>
                    <a:t>Control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EC831AF4-55BA-CEBB-C5C0-EB4A7F8128CD}"/>
                    </a:ext>
                  </a:extLst>
                </p:cNvPr>
                <p:cNvSpPr/>
                <p:nvPr/>
              </p:nvSpPr>
              <p:spPr>
                <a:xfrm>
                  <a:off x="1360180" y="2378884"/>
                  <a:ext cx="492713" cy="49271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0002F"/>
                  </a:solidFill>
                  <a:prstDash val="sysDash"/>
                </a:ln>
                <a:effectLst>
                  <a:outerShdw sx="102000" sy="102000" algn="ctr" rotWithShape="0">
                    <a:prstClr val="black">
                      <a:alpha val="1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>
                    <a:defRPr/>
                  </a:pPr>
                  <a:r>
                    <a:rPr lang="en-US" altLang="ko-KR" b="1" dirty="0">
                      <a:solidFill>
                        <a:schemeClr val="tx1"/>
                      </a:solidFill>
                    </a:rPr>
                    <a:t>02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B8FC6425-50DD-D879-D1FF-4855257177D4}"/>
                    </a:ext>
                  </a:extLst>
                </p:cNvPr>
                <p:cNvGrpSpPr/>
                <p:nvPr/>
              </p:nvGrpSpPr>
              <p:grpSpPr>
                <a:xfrm>
                  <a:off x="1661086" y="2286000"/>
                  <a:ext cx="1996515" cy="2884380"/>
                  <a:chOff x="1661086" y="2286000"/>
                  <a:chExt cx="1996515" cy="2884380"/>
                </a:xfrm>
              </p:grpSpPr>
              <p:sp>
                <p:nvSpPr>
                  <p:cNvPr id="88" name="왼쪽 대괄호 87">
                    <a:extLst>
                      <a:ext uri="{FF2B5EF4-FFF2-40B4-BE49-F238E27FC236}">
                        <a16:creationId xmlns:a16="http://schemas.microsoft.com/office/drawing/2014/main" id="{DA244475-5262-A409-B804-502AF0087C9F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3296593" y="2286000"/>
                    <a:ext cx="361008" cy="678480"/>
                  </a:xfrm>
                  <a:prstGeom prst="leftBracket">
                    <a:avLst>
                      <a:gd name="adj" fmla="val 160599"/>
                    </a:avLst>
                  </a:prstGeom>
                  <a:ln w="19050">
                    <a:solidFill>
                      <a:srgbClr val="00002F"/>
                    </a:solidFill>
                    <a:prstDash val="sysDash"/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cxnSp>
                <p:nvCxnSpPr>
                  <p:cNvPr id="89" name="직선 연결선 88">
                    <a:extLst>
                      <a:ext uri="{FF2B5EF4-FFF2-40B4-BE49-F238E27FC236}">
                        <a16:creationId xmlns:a16="http://schemas.microsoft.com/office/drawing/2014/main" id="{289527CB-78FC-0CCB-CA67-E73D432FFCCC}"/>
                      </a:ext>
                    </a:extLst>
                  </p:cNvPr>
                  <p:cNvCxnSpPr>
                    <a:cxnSpLocks/>
                    <a:endCxn id="88" idx="0"/>
                  </p:cNvCxnSpPr>
                  <p:nvPr/>
                </p:nvCxnSpPr>
                <p:spPr>
                  <a:xfrm>
                    <a:off x="1662393" y="2286000"/>
                    <a:ext cx="1634200" cy="0"/>
                  </a:xfrm>
                  <a:prstGeom prst="line">
                    <a:avLst/>
                  </a:prstGeom>
                  <a:ln w="19050">
                    <a:solidFill>
                      <a:srgbClr val="00002F"/>
                    </a:solidFill>
                    <a:prstDash val="sysDash"/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직선 연결선 89">
                    <a:extLst>
                      <a:ext uri="{FF2B5EF4-FFF2-40B4-BE49-F238E27FC236}">
                        <a16:creationId xmlns:a16="http://schemas.microsoft.com/office/drawing/2014/main" id="{56E7E6D5-3EE0-461E-B563-B1DA7ACD649A}"/>
                      </a:ext>
                    </a:extLst>
                  </p:cNvPr>
                  <p:cNvCxnSpPr>
                    <a:cxnSpLocks/>
                    <a:stCxn id="91" idx="0"/>
                  </p:cNvCxnSpPr>
                  <p:nvPr/>
                </p:nvCxnSpPr>
                <p:spPr>
                  <a:xfrm>
                    <a:off x="1842897" y="2964481"/>
                    <a:ext cx="1453695" cy="0"/>
                  </a:xfrm>
                  <a:prstGeom prst="line">
                    <a:avLst/>
                  </a:prstGeom>
                  <a:ln w="19050">
                    <a:solidFill>
                      <a:srgbClr val="00002F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1" name="원호 90">
                    <a:extLst>
                      <a:ext uri="{FF2B5EF4-FFF2-40B4-BE49-F238E27FC236}">
                        <a16:creationId xmlns:a16="http://schemas.microsoft.com/office/drawing/2014/main" id="{5290BDBB-816A-7D38-6717-5EDD5A839AD3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1662393" y="2964481"/>
                    <a:ext cx="361008" cy="360000"/>
                  </a:xfrm>
                  <a:prstGeom prst="arc">
                    <a:avLst/>
                  </a:prstGeom>
                  <a:ln w="19050">
                    <a:solidFill>
                      <a:srgbClr val="00002F"/>
                    </a:solidFill>
                    <a:prstDash val="sysDash"/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cxnSp>
                <p:nvCxnSpPr>
                  <p:cNvPr id="92" name="직선 연결선 91">
                    <a:extLst>
                      <a:ext uri="{FF2B5EF4-FFF2-40B4-BE49-F238E27FC236}">
                        <a16:creationId xmlns:a16="http://schemas.microsoft.com/office/drawing/2014/main" id="{655B8CF4-2632-AB7A-84A5-82718E7D5843}"/>
                      </a:ext>
                    </a:extLst>
                  </p:cNvPr>
                  <p:cNvCxnSpPr>
                    <a:cxnSpLocks/>
                    <a:stCxn id="91" idx="2"/>
                  </p:cNvCxnSpPr>
                  <p:nvPr/>
                </p:nvCxnSpPr>
                <p:spPr>
                  <a:xfrm>
                    <a:off x="1662393" y="3144481"/>
                    <a:ext cx="0" cy="1845897"/>
                  </a:xfrm>
                  <a:prstGeom prst="line">
                    <a:avLst/>
                  </a:prstGeom>
                  <a:ln w="19050">
                    <a:solidFill>
                      <a:srgbClr val="00002F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3" name="원호 92">
                    <a:extLst>
                      <a:ext uri="{FF2B5EF4-FFF2-40B4-BE49-F238E27FC236}">
                        <a16:creationId xmlns:a16="http://schemas.microsoft.com/office/drawing/2014/main" id="{67FF1B97-C9DC-EEE6-495E-632143959C85}"/>
                      </a:ext>
                    </a:extLst>
                  </p:cNvPr>
                  <p:cNvSpPr/>
                  <p:nvPr/>
                </p:nvSpPr>
                <p:spPr>
                  <a:xfrm rot="5400000" flipV="1">
                    <a:off x="1660582" y="4809875"/>
                    <a:ext cx="361008" cy="360000"/>
                  </a:xfrm>
                  <a:prstGeom prst="arc">
                    <a:avLst/>
                  </a:prstGeom>
                  <a:ln w="19050">
                    <a:solidFill>
                      <a:srgbClr val="00002F"/>
                    </a:solidFill>
                    <a:prstDash val="sysDash"/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94" name="그룹 93">
                    <a:extLst>
                      <a:ext uri="{FF2B5EF4-FFF2-40B4-BE49-F238E27FC236}">
                        <a16:creationId xmlns:a16="http://schemas.microsoft.com/office/drawing/2014/main" id="{CBE8F638-33AD-BC42-6F05-60439B47E12D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2569343" y="4082122"/>
                    <a:ext cx="360000" cy="1816515"/>
                    <a:chOff x="2031441" y="3696608"/>
                    <a:chExt cx="360000" cy="1816515"/>
                  </a:xfrm>
                </p:grpSpPr>
                <p:cxnSp>
                  <p:nvCxnSpPr>
                    <p:cNvPr id="95" name="직선 연결선 94">
                      <a:extLst>
                        <a:ext uri="{FF2B5EF4-FFF2-40B4-BE49-F238E27FC236}">
                          <a16:creationId xmlns:a16="http://schemas.microsoft.com/office/drawing/2014/main" id="{971D0D78-6E38-281B-3DFD-078F8BDFD675}"/>
                        </a:ext>
                      </a:extLst>
                    </p:cNvPr>
                    <p:cNvCxnSpPr>
                      <a:cxnSpLocks/>
                      <a:stCxn id="93" idx="2"/>
                      <a:endCxn id="96" idx="0"/>
                    </p:cNvCxnSpPr>
                    <p:nvPr/>
                  </p:nvCxnSpPr>
                  <p:spPr>
                    <a:xfrm rot="5400000">
                      <a:off x="1213436" y="4514614"/>
                      <a:ext cx="1636011" cy="0"/>
                    </a:xfrm>
                    <a:prstGeom prst="line">
                      <a:avLst/>
                    </a:prstGeom>
                    <a:ln w="19050">
                      <a:solidFill>
                        <a:srgbClr val="00002F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6" name="원호 95">
                      <a:extLst>
                        <a:ext uri="{FF2B5EF4-FFF2-40B4-BE49-F238E27FC236}">
                          <a16:creationId xmlns:a16="http://schemas.microsoft.com/office/drawing/2014/main" id="{66CF4E72-2FBD-0443-92EF-8D49BCF36870}"/>
                        </a:ext>
                      </a:extLst>
                    </p:cNvPr>
                    <p:cNvSpPr/>
                    <p:nvPr/>
                  </p:nvSpPr>
                  <p:spPr>
                    <a:xfrm rot="5400000" flipV="1">
                      <a:off x="2030937" y="5152619"/>
                      <a:ext cx="361008" cy="360000"/>
                    </a:xfrm>
                    <a:prstGeom prst="arc">
                      <a:avLst/>
                    </a:prstGeom>
                    <a:ln w="19050">
                      <a:solidFill>
                        <a:srgbClr val="00002F"/>
                      </a:solidFill>
                      <a:prstDash val="sysDash"/>
                      <a:headEnd type="none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35816F99-4143-4421-D6D1-65C85E643D78}"/>
                  </a:ext>
                </a:extLst>
              </p:cNvPr>
              <p:cNvGrpSpPr/>
              <p:nvPr/>
            </p:nvGrpSpPr>
            <p:grpSpPr>
              <a:xfrm>
                <a:off x="1344590" y="1091001"/>
                <a:ext cx="1029982" cy="1029982"/>
                <a:chOff x="3022376" y="2300533"/>
                <a:chExt cx="728415" cy="728415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440CA120-8001-DFB9-98B9-ED71D3D9DE41}"/>
                    </a:ext>
                  </a:extLst>
                </p:cNvPr>
                <p:cNvSpPr/>
                <p:nvPr/>
              </p:nvSpPr>
              <p:spPr>
                <a:xfrm>
                  <a:off x="3022376" y="2300533"/>
                  <a:ext cx="728415" cy="728415"/>
                </a:xfrm>
                <a:prstGeom prst="ellipse">
                  <a:avLst/>
                </a:prstGeom>
                <a:solidFill>
                  <a:srgbClr val="00002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0" name="Group 20">
                  <a:extLst>
                    <a:ext uri="{FF2B5EF4-FFF2-40B4-BE49-F238E27FC236}">
                      <a16:creationId xmlns:a16="http://schemas.microsoft.com/office/drawing/2014/main" id="{8024E28A-8F49-8491-032B-10AEE6DDE33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234166" y="2437946"/>
                  <a:ext cx="317441" cy="433005"/>
                  <a:chOff x="2597" y="4163"/>
                  <a:chExt cx="217" cy="296"/>
                </a:xfrm>
                <a:grpFill/>
              </p:grpSpPr>
              <p:sp>
                <p:nvSpPr>
                  <p:cNvPr id="81" name="Freeform 22">
                    <a:extLst>
                      <a:ext uri="{FF2B5EF4-FFF2-40B4-BE49-F238E27FC236}">
                        <a16:creationId xmlns:a16="http://schemas.microsoft.com/office/drawing/2014/main" id="{5B59B9DB-4D1A-38A9-02E9-72384F0071E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630" y="4163"/>
                    <a:ext cx="151" cy="176"/>
                  </a:xfrm>
                  <a:custGeom>
                    <a:avLst/>
                    <a:gdLst>
                      <a:gd name="T0" fmla="*/ 410 w 1662"/>
                      <a:gd name="T1" fmla="*/ 645 h 1942"/>
                      <a:gd name="T2" fmla="*/ 309 w 1662"/>
                      <a:gd name="T3" fmla="*/ 847 h 1942"/>
                      <a:gd name="T4" fmla="*/ 255 w 1662"/>
                      <a:gd name="T5" fmla="*/ 1023 h 1942"/>
                      <a:gd name="T6" fmla="*/ 263 w 1662"/>
                      <a:gd name="T7" fmla="*/ 1206 h 1942"/>
                      <a:gd name="T8" fmla="*/ 347 w 1662"/>
                      <a:gd name="T9" fmla="*/ 1429 h 1942"/>
                      <a:gd name="T10" fmla="*/ 476 w 1662"/>
                      <a:gd name="T11" fmla="*/ 1620 h 1942"/>
                      <a:gd name="T12" fmla="*/ 638 w 1662"/>
                      <a:gd name="T13" fmla="*/ 1753 h 1942"/>
                      <a:gd name="T14" fmla="*/ 825 w 1662"/>
                      <a:gd name="T15" fmla="*/ 1803 h 1942"/>
                      <a:gd name="T16" fmla="*/ 1013 w 1662"/>
                      <a:gd name="T17" fmla="*/ 1753 h 1942"/>
                      <a:gd name="T18" fmla="*/ 1176 w 1662"/>
                      <a:gd name="T19" fmla="*/ 1619 h 1942"/>
                      <a:gd name="T20" fmla="*/ 1305 w 1662"/>
                      <a:gd name="T21" fmla="*/ 1428 h 1942"/>
                      <a:gd name="T22" fmla="*/ 1388 w 1662"/>
                      <a:gd name="T23" fmla="*/ 1205 h 1942"/>
                      <a:gd name="T24" fmla="*/ 1418 w 1662"/>
                      <a:gd name="T25" fmla="*/ 974 h 1942"/>
                      <a:gd name="T26" fmla="*/ 1266 w 1662"/>
                      <a:gd name="T27" fmla="*/ 836 h 1942"/>
                      <a:gd name="T28" fmla="*/ 1012 w 1662"/>
                      <a:gd name="T29" fmla="*/ 794 h 1942"/>
                      <a:gd name="T30" fmla="*/ 806 w 1662"/>
                      <a:gd name="T31" fmla="*/ 713 h 1942"/>
                      <a:gd name="T32" fmla="*/ 646 w 1662"/>
                      <a:gd name="T33" fmla="*/ 610 h 1942"/>
                      <a:gd name="T34" fmla="*/ 526 w 1662"/>
                      <a:gd name="T35" fmla="*/ 499 h 1942"/>
                      <a:gd name="T36" fmla="*/ 944 w 1662"/>
                      <a:gd name="T37" fmla="*/ 23 h 1942"/>
                      <a:gd name="T38" fmla="*/ 1152 w 1662"/>
                      <a:gd name="T39" fmla="*/ 118 h 1942"/>
                      <a:gd name="T40" fmla="*/ 1271 w 1662"/>
                      <a:gd name="T41" fmla="*/ 205 h 1942"/>
                      <a:gd name="T42" fmla="*/ 1388 w 1662"/>
                      <a:gd name="T43" fmla="*/ 323 h 1942"/>
                      <a:gd name="T44" fmla="*/ 1455 w 1662"/>
                      <a:gd name="T45" fmla="*/ 429 h 1942"/>
                      <a:gd name="T46" fmla="*/ 1524 w 1662"/>
                      <a:gd name="T47" fmla="*/ 626 h 1942"/>
                      <a:gd name="T48" fmla="*/ 1555 w 1662"/>
                      <a:gd name="T49" fmla="*/ 892 h 1942"/>
                      <a:gd name="T50" fmla="*/ 1619 w 1662"/>
                      <a:gd name="T51" fmla="*/ 939 h 1942"/>
                      <a:gd name="T52" fmla="*/ 1657 w 1662"/>
                      <a:gd name="T53" fmla="*/ 1032 h 1942"/>
                      <a:gd name="T54" fmla="*/ 1655 w 1662"/>
                      <a:gd name="T55" fmla="*/ 1183 h 1942"/>
                      <a:gd name="T56" fmla="*/ 1611 w 1662"/>
                      <a:gd name="T57" fmla="*/ 1304 h 1942"/>
                      <a:gd name="T58" fmla="*/ 1537 w 1662"/>
                      <a:gd name="T59" fmla="*/ 1372 h 1942"/>
                      <a:gd name="T60" fmla="*/ 1445 w 1662"/>
                      <a:gd name="T61" fmla="*/ 1454 h 1942"/>
                      <a:gd name="T62" fmla="*/ 1313 w 1662"/>
                      <a:gd name="T63" fmla="*/ 1670 h 1942"/>
                      <a:gd name="T64" fmla="*/ 1141 w 1662"/>
                      <a:gd name="T65" fmla="*/ 1836 h 1942"/>
                      <a:gd name="T66" fmla="*/ 937 w 1662"/>
                      <a:gd name="T67" fmla="*/ 1930 h 1942"/>
                      <a:gd name="T68" fmla="*/ 714 w 1662"/>
                      <a:gd name="T69" fmla="*/ 1930 h 1942"/>
                      <a:gd name="T70" fmla="*/ 510 w 1662"/>
                      <a:gd name="T71" fmla="*/ 1836 h 1942"/>
                      <a:gd name="T72" fmla="*/ 337 w 1662"/>
                      <a:gd name="T73" fmla="*/ 1669 h 1942"/>
                      <a:gd name="T74" fmla="*/ 205 w 1662"/>
                      <a:gd name="T75" fmla="*/ 1452 h 1942"/>
                      <a:gd name="T76" fmla="*/ 111 w 1662"/>
                      <a:gd name="T77" fmla="*/ 1364 h 1942"/>
                      <a:gd name="T78" fmla="*/ 39 w 1662"/>
                      <a:gd name="T79" fmla="*/ 1284 h 1942"/>
                      <a:gd name="T80" fmla="*/ 2 w 1662"/>
                      <a:gd name="T81" fmla="*/ 1143 h 1942"/>
                      <a:gd name="T82" fmla="*/ 9 w 1662"/>
                      <a:gd name="T83" fmla="*/ 1009 h 1942"/>
                      <a:gd name="T84" fmla="*/ 50 w 1662"/>
                      <a:gd name="T85" fmla="*/ 930 h 1942"/>
                      <a:gd name="T86" fmla="*/ 98 w 1662"/>
                      <a:gd name="T87" fmla="*/ 851 h 1942"/>
                      <a:gd name="T88" fmla="*/ 85 w 1662"/>
                      <a:gd name="T89" fmla="*/ 643 h 1942"/>
                      <a:gd name="T90" fmla="*/ 120 w 1662"/>
                      <a:gd name="T91" fmla="*/ 487 h 1942"/>
                      <a:gd name="T92" fmla="*/ 183 w 1662"/>
                      <a:gd name="T93" fmla="*/ 377 h 1942"/>
                      <a:gd name="T94" fmla="*/ 257 w 1662"/>
                      <a:gd name="T95" fmla="*/ 305 h 1942"/>
                      <a:gd name="T96" fmla="*/ 319 w 1662"/>
                      <a:gd name="T97" fmla="*/ 266 h 1942"/>
                      <a:gd name="T98" fmla="*/ 352 w 1662"/>
                      <a:gd name="T99" fmla="*/ 246 h 1942"/>
                      <a:gd name="T100" fmla="*/ 390 w 1662"/>
                      <a:gd name="T101" fmla="*/ 196 h 1942"/>
                      <a:gd name="T102" fmla="*/ 459 w 1662"/>
                      <a:gd name="T103" fmla="*/ 127 h 1942"/>
                      <a:gd name="T104" fmla="*/ 559 w 1662"/>
                      <a:gd name="T105" fmla="*/ 57 h 1942"/>
                      <a:gd name="T106" fmla="*/ 690 w 1662"/>
                      <a:gd name="T107" fmla="*/ 10 h 19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662" h="1942">
                        <a:moveTo>
                          <a:pt x="526" y="499"/>
                        </a:moveTo>
                        <a:lnTo>
                          <a:pt x="484" y="546"/>
                        </a:lnTo>
                        <a:lnTo>
                          <a:pt x="445" y="595"/>
                        </a:lnTo>
                        <a:lnTo>
                          <a:pt x="410" y="645"/>
                        </a:lnTo>
                        <a:lnTo>
                          <a:pt x="379" y="696"/>
                        </a:lnTo>
                        <a:lnTo>
                          <a:pt x="352" y="747"/>
                        </a:lnTo>
                        <a:lnTo>
                          <a:pt x="329" y="797"/>
                        </a:lnTo>
                        <a:lnTo>
                          <a:pt x="309" y="847"/>
                        </a:lnTo>
                        <a:lnTo>
                          <a:pt x="291" y="895"/>
                        </a:lnTo>
                        <a:lnTo>
                          <a:pt x="277" y="941"/>
                        </a:lnTo>
                        <a:lnTo>
                          <a:pt x="264" y="984"/>
                        </a:lnTo>
                        <a:lnTo>
                          <a:pt x="255" y="1023"/>
                        </a:lnTo>
                        <a:lnTo>
                          <a:pt x="247" y="1059"/>
                        </a:lnTo>
                        <a:lnTo>
                          <a:pt x="241" y="1091"/>
                        </a:lnTo>
                        <a:lnTo>
                          <a:pt x="250" y="1148"/>
                        </a:lnTo>
                        <a:lnTo>
                          <a:pt x="263" y="1206"/>
                        </a:lnTo>
                        <a:lnTo>
                          <a:pt x="280" y="1263"/>
                        </a:lnTo>
                        <a:lnTo>
                          <a:pt x="299" y="1320"/>
                        </a:lnTo>
                        <a:lnTo>
                          <a:pt x="322" y="1375"/>
                        </a:lnTo>
                        <a:lnTo>
                          <a:pt x="347" y="1429"/>
                        </a:lnTo>
                        <a:lnTo>
                          <a:pt x="375" y="1480"/>
                        </a:lnTo>
                        <a:lnTo>
                          <a:pt x="406" y="1530"/>
                        </a:lnTo>
                        <a:lnTo>
                          <a:pt x="440" y="1576"/>
                        </a:lnTo>
                        <a:lnTo>
                          <a:pt x="476" y="1620"/>
                        </a:lnTo>
                        <a:lnTo>
                          <a:pt x="513" y="1659"/>
                        </a:lnTo>
                        <a:lnTo>
                          <a:pt x="553" y="1695"/>
                        </a:lnTo>
                        <a:lnTo>
                          <a:pt x="594" y="1726"/>
                        </a:lnTo>
                        <a:lnTo>
                          <a:pt x="638" y="1753"/>
                        </a:lnTo>
                        <a:lnTo>
                          <a:pt x="683" y="1774"/>
                        </a:lnTo>
                        <a:lnTo>
                          <a:pt x="729" y="1789"/>
                        </a:lnTo>
                        <a:lnTo>
                          <a:pt x="777" y="1800"/>
                        </a:lnTo>
                        <a:lnTo>
                          <a:pt x="825" y="1803"/>
                        </a:lnTo>
                        <a:lnTo>
                          <a:pt x="875" y="1800"/>
                        </a:lnTo>
                        <a:lnTo>
                          <a:pt x="922" y="1789"/>
                        </a:lnTo>
                        <a:lnTo>
                          <a:pt x="968" y="1774"/>
                        </a:lnTo>
                        <a:lnTo>
                          <a:pt x="1013" y="1753"/>
                        </a:lnTo>
                        <a:lnTo>
                          <a:pt x="1056" y="1726"/>
                        </a:lnTo>
                        <a:lnTo>
                          <a:pt x="1099" y="1695"/>
                        </a:lnTo>
                        <a:lnTo>
                          <a:pt x="1139" y="1659"/>
                        </a:lnTo>
                        <a:lnTo>
                          <a:pt x="1176" y="1619"/>
                        </a:lnTo>
                        <a:lnTo>
                          <a:pt x="1212" y="1576"/>
                        </a:lnTo>
                        <a:lnTo>
                          <a:pt x="1245" y="1529"/>
                        </a:lnTo>
                        <a:lnTo>
                          <a:pt x="1276" y="1480"/>
                        </a:lnTo>
                        <a:lnTo>
                          <a:pt x="1305" y="1428"/>
                        </a:lnTo>
                        <a:lnTo>
                          <a:pt x="1330" y="1374"/>
                        </a:lnTo>
                        <a:lnTo>
                          <a:pt x="1353" y="1319"/>
                        </a:lnTo>
                        <a:lnTo>
                          <a:pt x="1372" y="1262"/>
                        </a:lnTo>
                        <a:lnTo>
                          <a:pt x="1388" y="1205"/>
                        </a:lnTo>
                        <a:lnTo>
                          <a:pt x="1401" y="1147"/>
                        </a:lnTo>
                        <a:lnTo>
                          <a:pt x="1411" y="1089"/>
                        </a:lnTo>
                        <a:lnTo>
                          <a:pt x="1416" y="1032"/>
                        </a:lnTo>
                        <a:lnTo>
                          <a:pt x="1418" y="974"/>
                        </a:lnTo>
                        <a:lnTo>
                          <a:pt x="1417" y="904"/>
                        </a:lnTo>
                        <a:lnTo>
                          <a:pt x="1414" y="838"/>
                        </a:lnTo>
                        <a:lnTo>
                          <a:pt x="1339" y="839"/>
                        </a:lnTo>
                        <a:lnTo>
                          <a:pt x="1266" y="836"/>
                        </a:lnTo>
                        <a:lnTo>
                          <a:pt x="1198" y="830"/>
                        </a:lnTo>
                        <a:lnTo>
                          <a:pt x="1133" y="820"/>
                        </a:lnTo>
                        <a:lnTo>
                          <a:pt x="1070" y="808"/>
                        </a:lnTo>
                        <a:lnTo>
                          <a:pt x="1012" y="794"/>
                        </a:lnTo>
                        <a:lnTo>
                          <a:pt x="956" y="777"/>
                        </a:lnTo>
                        <a:lnTo>
                          <a:pt x="903" y="757"/>
                        </a:lnTo>
                        <a:lnTo>
                          <a:pt x="853" y="737"/>
                        </a:lnTo>
                        <a:lnTo>
                          <a:pt x="806" y="713"/>
                        </a:lnTo>
                        <a:lnTo>
                          <a:pt x="762" y="690"/>
                        </a:lnTo>
                        <a:lnTo>
                          <a:pt x="721" y="664"/>
                        </a:lnTo>
                        <a:lnTo>
                          <a:pt x="682" y="638"/>
                        </a:lnTo>
                        <a:lnTo>
                          <a:pt x="646" y="610"/>
                        </a:lnTo>
                        <a:lnTo>
                          <a:pt x="612" y="583"/>
                        </a:lnTo>
                        <a:lnTo>
                          <a:pt x="581" y="555"/>
                        </a:lnTo>
                        <a:lnTo>
                          <a:pt x="552" y="527"/>
                        </a:lnTo>
                        <a:lnTo>
                          <a:pt x="526" y="499"/>
                        </a:lnTo>
                        <a:close/>
                        <a:moveTo>
                          <a:pt x="808" y="0"/>
                        </a:moveTo>
                        <a:lnTo>
                          <a:pt x="851" y="3"/>
                        </a:lnTo>
                        <a:lnTo>
                          <a:pt x="897" y="11"/>
                        </a:lnTo>
                        <a:lnTo>
                          <a:pt x="944" y="23"/>
                        </a:lnTo>
                        <a:lnTo>
                          <a:pt x="993" y="39"/>
                        </a:lnTo>
                        <a:lnTo>
                          <a:pt x="1044" y="60"/>
                        </a:lnTo>
                        <a:lnTo>
                          <a:pt x="1097" y="86"/>
                        </a:lnTo>
                        <a:lnTo>
                          <a:pt x="1152" y="118"/>
                        </a:lnTo>
                        <a:lnTo>
                          <a:pt x="1179" y="135"/>
                        </a:lnTo>
                        <a:lnTo>
                          <a:pt x="1208" y="155"/>
                        </a:lnTo>
                        <a:lnTo>
                          <a:pt x="1239" y="179"/>
                        </a:lnTo>
                        <a:lnTo>
                          <a:pt x="1271" y="205"/>
                        </a:lnTo>
                        <a:lnTo>
                          <a:pt x="1304" y="233"/>
                        </a:lnTo>
                        <a:lnTo>
                          <a:pt x="1334" y="261"/>
                        </a:lnTo>
                        <a:lnTo>
                          <a:pt x="1363" y="292"/>
                        </a:lnTo>
                        <a:lnTo>
                          <a:pt x="1388" y="323"/>
                        </a:lnTo>
                        <a:lnTo>
                          <a:pt x="1409" y="353"/>
                        </a:lnTo>
                        <a:lnTo>
                          <a:pt x="1409" y="353"/>
                        </a:lnTo>
                        <a:lnTo>
                          <a:pt x="1433" y="389"/>
                        </a:lnTo>
                        <a:lnTo>
                          <a:pt x="1455" y="429"/>
                        </a:lnTo>
                        <a:lnTo>
                          <a:pt x="1475" y="472"/>
                        </a:lnTo>
                        <a:lnTo>
                          <a:pt x="1493" y="519"/>
                        </a:lnTo>
                        <a:lnTo>
                          <a:pt x="1509" y="570"/>
                        </a:lnTo>
                        <a:lnTo>
                          <a:pt x="1524" y="626"/>
                        </a:lnTo>
                        <a:lnTo>
                          <a:pt x="1535" y="685"/>
                        </a:lnTo>
                        <a:lnTo>
                          <a:pt x="1545" y="749"/>
                        </a:lnTo>
                        <a:lnTo>
                          <a:pt x="1551" y="817"/>
                        </a:lnTo>
                        <a:lnTo>
                          <a:pt x="1555" y="892"/>
                        </a:lnTo>
                        <a:lnTo>
                          <a:pt x="1573" y="900"/>
                        </a:lnTo>
                        <a:lnTo>
                          <a:pt x="1590" y="910"/>
                        </a:lnTo>
                        <a:lnTo>
                          <a:pt x="1605" y="922"/>
                        </a:lnTo>
                        <a:lnTo>
                          <a:pt x="1619" y="939"/>
                        </a:lnTo>
                        <a:lnTo>
                          <a:pt x="1632" y="957"/>
                        </a:lnTo>
                        <a:lnTo>
                          <a:pt x="1642" y="979"/>
                        </a:lnTo>
                        <a:lnTo>
                          <a:pt x="1651" y="1003"/>
                        </a:lnTo>
                        <a:lnTo>
                          <a:pt x="1657" y="1032"/>
                        </a:lnTo>
                        <a:lnTo>
                          <a:pt x="1661" y="1064"/>
                        </a:lnTo>
                        <a:lnTo>
                          <a:pt x="1662" y="1102"/>
                        </a:lnTo>
                        <a:lnTo>
                          <a:pt x="1660" y="1143"/>
                        </a:lnTo>
                        <a:lnTo>
                          <a:pt x="1655" y="1183"/>
                        </a:lnTo>
                        <a:lnTo>
                          <a:pt x="1648" y="1218"/>
                        </a:lnTo>
                        <a:lnTo>
                          <a:pt x="1638" y="1250"/>
                        </a:lnTo>
                        <a:lnTo>
                          <a:pt x="1625" y="1278"/>
                        </a:lnTo>
                        <a:lnTo>
                          <a:pt x="1611" y="1304"/>
                        </a:lnTo>
                        <a:lnTo>
                          <a:pt x="1595" y="1325"/>
                        </a:lnTo>
                        <a:lnTo>
                          <a:pt x="1577" y="1344"/>
                        </a:lnTo>
                        <a:lnTo>
                          <a:pt x="1558" y="1360"/>
                        </a:lnTo>
                        <a:lnTo>
                          <a:pt x="1537" y="1372"/>
                        </a:lnTo>
                        <a:lnTo>
                          <a:pt x="1515" y="1382"/>
                        </a:lnTo>
                        <a:lnTo>
                          <a:pt x="1493" y="1390"/>
                        </a:lnTo>
                        <a:lnTo>
                          <a:pt x="1471" y="1395"/>
                        </a:lnTo>
                        <a:lnTo>
                          <a:pt x="1445" y="1454"/>
                        </a:lnTo>
                        <a:lnTo>
                          <a:pt x="1416" y="1512"/>
                        </a:lnTo>
                        <a:lnTo>
                          <a:pt x="1385" y="1567"/>
                        </a:lnTo>
                        <a:lnTo>
                          <a:pt x="1350" y="1620"/>
                        </a:lnTo>
                        <a:lnTo>
                          <a:pt x="1313" y="1670"/>
                        </a:lnTo>
                        <a:lnTo>
                          <a:pt x="1273" y="1717"/>
                        </a:lnTo>
                        <a:lnTo>
                          <a:pt x="1231" y="1761"/>
                        </a:lnTo>
                        <a:lnTo>
                          <a:pt x="1187" y="1801"/>
                        </a:lnTo>
                        <a:lnTo>
                          <a:pt x="1141" y="1836"/>
                        </a:lnTo>
                        <a:lnTo>
                          <a:pt x="1092" y="1868"/>
                        </a:lnTo>
                        <a:lnTo>
                          <a:pt x="1042" y="1893"/>
                        </a:lnTo>
                        <a:lnTo>
                          <a:pt x="990" y="1915"/>
                        </a:lnTo>
                        <a:lnTo>
                          <a:pt x="937" y="1930"/>
                        </a:lnTo>
                        <a:lnTo>
                          <a:pt x="882" y="1939"/>
                        </a:lnTo>
                        <a:lnTo>
                          <a:pt x="825" y="1942"/>
                        </a:lnTo>
                        <a:lnTo>
                          <a:pt x="769" y="1939"/>
                        </a:lnTo>
                        <a:lnTo>
                          <a:pt x="714" y="1930"/>
                        </a:lnTo>
                        <a:lnTo>
                          <a:pt x="661" y="1915"/>
                        </a:lnTo>
                        <a:lnTo>
                          <a:pt x="608" y="1893"/>
                        </a:lnTo>
                        <a:lnTo>
                          <a:pt x="558" y="1867"/>
                        </a:lnTo>
                        <a:lnTo>
                          <a:pt x="510" y="1836"/>
                        </a:lnTo>
                        <a:lnTo>
                          <a:pt x="464" y="1800"/>
                        </a:lnTo>
                        <a:lnTo>
                          <a:pt x="419" y="1760"/>
                        </a:lnTo>
                        <a:lnTo>
                          <a:pt x="377" y="1716"/>
                        </a:lnTo>
                        <a:lnTo>
                          <a:pt x="337" y="1669"/>
                        </a:lnTo>
                        <a:lnTo>
                          <a:pt x="300" y="1618"/>
                        </a:lnTo>
                        <a:lnTo>
                          <a:pt x="266" y="1565"/>
                        </a:lnTo>
                        <a:lnTo>
                          <a:pt x="234" y="1510"/>
                        </a:lnTo>
                        <a:lnTo>
                          <a:pt x="205" y="1452"/>
                        </a:lnTo>
                        <a:lnTo>
                          <a:pt x="179" y="1392"/>
                        </a:lnTo>
                        <a:lnTo>
                          <a:pt x="156" y="1386"/>
                        </a:lnTo>
                        <a:lnTo>
                          <a:pt x="133" y="1376"/>
                        </a:lnTo>
                        <a:lnTo>
                          <a:pt x="111" y="1364"/>
                        </a:lnTo>
                        <a:lnTo>
                          <a:pt x="91" y="1349"/>
                        </a:lnTo>
                        <a:lnTo>
                          <a:pt x="72" y="1330"/>
                        </a:lnTo>
                        <a:lnTo>
                          <a:pt x="55" y="1309"/>
                        </a:lnTo>
                        <a:lnTo>
                          <a:pt x="39" y="1284"/>
                        </a:lnTo>
                        <a:lnTo>
                          <a:pt x="26" y="1254"/>
                        </a:lnTo>
                        <a:lnTo>
                          <a:pt x="15" y="1221"/>
                        </a:lnTo>
                        <a:lnTo>
                          <a:pt x="7" y="1184"/>
                        </a:lnTo>
                        <a:lnTo>
                          <a:pt x="2" y="1143"/>
                        </a:lnTo>
                        <a:lnTo>
                          <a:pt x="0" y="1104"/>
                        </a:lnTo>
                        <a:lnTo>
                          <a:pt x="1" y="1068"/>
                        </a:lnTo>
                        <a:lnTo>
                          <a:pt x="4" y="1038"/>
                        </a:lnTo>
                        <a:lnTo>
                          <a:pt x="9" y="1009"/>
                        </a:lnTo>
                        <a:lnTo>
                          <a:pt x="17" y="985"/>
                        </a:lnTo>
                        <a:lnTo>
                          <a:pt x="27" y="964"/>
                        </a:lnTo>
                        <a:lnTo>
                          <a:pt x="38" y="946"/>
                        </a:lnTo>
                        <a:lnTo>
                          <a:pt x="50" y="930"/>
                        </a:lnTo>
                        <a:lnTo>
                          <a:pt x="65" y="916"/>
                        </a:lnTo>
                        <a:lnTo>
                          <a:pt x="80" y="906"/>
                        </a:lnTo>
                        <a:lnTo>
                          <a:pt x="96" y="897"/>
                        </a:lnTo>
                        <a:lnTo>
                          <a:pt x="98" y="851"/>
                        </a:lnTo>
                        <a:lnTo>
                          <a:pt x="89" y="794"/>
                        </a:lnTo>
                        <a:lnTo>
                          <a:pt x="85" y="740"/>
                        </a:lnTo>
                        <a:lnTo>
                          <a:pt x="83" y="690"/>
                        </a:lnTo>
                        <a:lnTo>
                          <a:pt x="85" y="643"/>
                        </a:lnTo>
                        <a:lnTo>
                          <a:pt x="90" y="599"/>
                        </a:lnTo>
                        <a:lnTo>
                          <a:pt x="98" y="559"/>
                        </a:lnTo>
                        <a:lnTo>
                          <a:pt x="108" y="522"/>
                        </a:lnTo>
                        <a:lnTo>
                          <a:pt x="120" y="487"/>
                        </a:lnTo>
                        <a:lnTo>
                          <a:pt x="134" y="455"/>
                        </a:lnTo>
                        <a:lnTo>
                          <a:pt x="149" y="427"/>
                        </a:lnTo>
                        <a:lnTo>
                          <a:pt x="166" y="400"/>
                        </a:lnTo>
                        <a:lnTo>
                          <a:pt x="183" y="377"/>
                        </a:lnTo>
                        <a:lnTo>
                          <a:pt x="202" y="355"/>
                        </a:lnTo>
                        <a:lnTo>
                          <a:pt x="220" y="337"/>
                        </a:lnTo>
                        <a:lnTo>
                          <a:pt x="239" y="320"/>
                        </a:lnTo>
                        <a:lnTo>
                          <a:pt x="257" y="305"/>
                        </a:lnTo>
                        <a:lnTo>
                          <a:pt x="274" y="293"/>
                        </a:lnTo>
                        <a:lnTo>
                          <a:pt x="290" y="282"/>
                        </a:lnTo>
                        <a:lnTo>
                          <a:pt x="305" y="273"/>
                        </a:lnTo>
                        <a:lnTo>
                          <a:pt x="319" y="266"/>
                        </a:lnTo>
                        <a:lnTo>
                          <a:pt x="331" y="260"/>
                        </a:lnTo>
                        <a:lnTo>
                          <a:pt x="341" y="255"/>
                        </a:lnTo>
                        <a:lnTo>
                          <a:pt x="348" y="253"/>
                        </a:lnTo>
                        <a:lnTo>
                          <a:pt x="352" y="246"/>
                        </a:lnTo>
                        <a:lnTo>
                          <a:pt x="359" y="237"/>
                        </a:lnTo>
                        <a:lnTo>
                          <a:pt x="367" y="225"/>
                        </a:lnTo>
                        <a:lnTo>
                          <a:pt x="377" y="212"/>
                        </a:lnTo>
                        <a:lnTo>
                          <a:pt x="390" y="196"/>
                        </a:lnTo>
                        <a:lnTo>
                          <a:pt x="404" y="180"/>
                        </a:lnTo>
                        <a:lnTo>
                          <a:pt x="421" y="163"/>
                        </a:lnTo>
                        <a:lnTo>
                          <a:pt x="439" y="145"/>
                        </a:lnTo>
                        <a:lnTo>
                          <a:pt x="459" y="127"/>
                        </a:lnTo>
                        <a:lnTo>
                          <a:pt x="481" y="108"/>
                        </a:lnTo>
                        <a:lnTo>
                          <a:pt x="505" y="91"/>
                        </a:lnTo>
                        <a:lnTo>
                          <a:pt x="531" y="74"/>
                        </a:lnTo>
                        <a:lnTo>
                          <a:pt x="559" y="57"/>
                        </a:lnTo>
                        <a:lnTo>
                          <a:pt x="589" y="43"/>
                        </a:lnTo>
                        <a:lnTo>
                          <a:pt x="620" y="30"/>
                        </a:lnTo>
                        <a:lnTo>
                          <a:pt x="655" y="19"/>
                        </a:lnTo>
                        <a:lnTo>
                          <a:pt x="690" y="10"/>
                        </a:lnTo>
                        <a:lnTo>
                          <a:pt x="728" y="3"/>
                        </a:lnTo>
                        <a:lnTo>
                          <a:pt x="767" y="0"/>
                        </a:lnTo>
                        <a:lnTo>
                          <a:pt x="808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sz="1600">
                      <a:solidFill>
                        <a:srgbClr val="341886"/>
                      </a:solidFill>
                    </a:endParaRPr>
                  </a:p>
                </p:txBody>
              </p:sp>
              <p:sp>
                <p:nvSpPr>
                  <p:cNvPr id="82" name="Freeform 23">
                    <a:extLst>
                      <a:ext uri="{FF2B5EF4-FFF2-40B4-BE49-F238E27FC236}">
                        <a16:creationId xmlns:a16="http://schemas.microsoft.com/office/drawing/2014/main" id="{E943F6BB-8BF8-5086-5B88-159526965BB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664" y="4250"/>
                    <a:ext cx="83" cy="27"/>
                  </a:xfrm>
                  <a:custGeom>
                    <a:avLst/>
                    <a:gdLst>
                      <a:gd name="T0" fmla="*/ 613 w 916"/>
                      <a:gd name="T1" fmla="*/ 78 h 300"/>
                      <a:gd name="T2" fmla="*/ 561 w 916"/>
                      <a:gd name="T3" fmla="*/ 109 h 300"/>
                      <a:gd name="T4" fmla="*/ 554 w 916"/>
                      <a:gd name="T5" fmla="*/ 165 h 300"/>
                      <a:gd name="T6" fmla="*/ 579 w 916"/>
                      <a:gd name="T7" fmla="*/ 210 h 300"/>
                      <a:gd name="T8" fmla="*/ 665 w 916"/>
                      <a:gd name="T9" fmla="*/ 229 h 300"/>
                      <a:gd name="T10" fmla="*/ 787 w 916"/>
                      <a:gd name="T11" fmla="*/ 223 h 300"/>
                      <a:gd name="T12" fmla="*/ 839 w 916"/>
                      <a:gd name="T13" fmla="*/ 191 h 300"/>
                      <a:gd name="T14" fmla="*/ 846 w 916"/>
                      <a:gd name="T15" fmla="*/ 135 h 300"/>
                      <a:gd name="T16" fmla="*/ 820 w 916"/>
                      <a:gd name="T17" fmla="*/ 90 h 300"/>
                      <a:gd name="T18" fmla="*/ 734 w 916"/>
                      <a:gd name="T19" fmla="*/ 72 h 300"/>
                      <a:gd name="T20" fmla="*/ 153 w 916"/>
                      <a:gd name="T21" fmla="*/ 74 h 300"/>
                      <a:gd name="T22" fmla="*/ 85 w 916"/>
                      <a:gd name="T23" fmla="*/ 99 h 300"/>
                      <a:gd name="T24" fmla="*/ 70 w 916"/>
                      <a:gd name="T25" fmla="*/ 150 h 300"/>
                      <a:gd name="T26" fmla="*/ 85 w 916"/>
                      <a:gd name="T27" fmla="*/ 201 h 300"/>
                      <a:gd name="T28" fmla="*/ 153 w 916"/>
                      <a:gd name="T29" fmla="*/ 227 h 300"/>
                      <a:gd name="T30" fmla="*/ 280 w 916"/>
                      <a:gd name="T31" fmla="*/ 227 h 300"/>
                      <a:gd name="T32" fmla="*/ 348 w 916"/>
                      <a:gd name="T33" fmla="*/ 201 h 300"/>
                      <a:gd name="T34" fmla="*/ 363 w 916"/>
                      <a:gd name="T35" fmla="*/ 150 h 300"/>
                      <a:gd name="T36" fmla="*/ 348 w 916"/>
                      <a:gd name="T37" fmla="*/ 99 h 300"/>
                      <a:gd name="T38" fmla="*/ 280 w 916"/>
                      <a:gd name="T39" fmla="*/ 74 h 300"/>
                      <a:gd name="T40" fmla="*/ 234 w 916"/>
                      <a:gd name="T41" fmla="*/ 0 h 300"/>
                      <a:gd name="T42" fmla="*/ 321 w 916"/>
                      <a:gd name="T43" fmla="*/ 9 h 300"/>
                      <a:gd name="T44" fmla="*/ 400 w 916"/>
                      <a:gd name="T45" fmla="*/ 53 h 300"/>
                      <a:gd name="T46" fmla="*/ 574 w 916"/>
                      <a:gd name="T47" fmla="*/ 17 h 300"/>
                      <a:gd name="T48" fmla="*/ 662 w 916"/>
                      <a:gd name="T49" fmla="*/ 1 h 300"/>
                      <a:gd name="T50" fmla="*/ 732 w 916"/>
                      <a:gd name="T51" fmla="*/ 0 h 300"/>
                      <a:gd name="T52" fmla="*/ 806 w 916"/>
                      <a:gd name="T53" fmla="*/ 10 h 300"/>
                      <a:gd name="T54" fmla="*/ 875 w 916"/>
                      <a:gd name="T55" fmla="*/ 45 h 300"/>
                      <a:gd name="T56" fmla="*/ 914 w 916"/>
                      <a:gd name="T57" fmla="*/ 123 h 300"/>
                      <a:gd name="T58" fmla="*/ 900 w 916"/>
                      <a:gd name="T59" fmla="*/ 223 h 300"/>
                      <a:gd name="T60" fmla="*/ 843 w 916"/>
                      <a:gd name="T61" fmla="*/ 277 h 300"/>
                      <a:gd name="T62" fmla="*/ 768 w 916"/>
                      <a:gd name="T63" fmla="*/ 297 h 300"/>
                      <a:gd name="T64" fmla="*/ 699 w 916"/>
                      <a:gd name="T65" fmla="*/ 300 h 300"/>
                      <a:gd name="T66" fmla="*/ 632 w 916"/>
                      <a:gd name="T67" fmla="*/ 297 h 300"/>
                      <a:gd name="T68" fmla="*/ 557 w 916"/>
                      <a:gd name="T69" fmla="*/ 277 h 300"/>
                      <a:gd name="T70" fmla="*/ 500 w 916"/>
                      <a:gd name="T71" fmla="*/ 224 h 300"/>
                      <a:gd name="T72" fmla="*/ 485 w 916"/>
                      <a:gd name="T73" fmla="*/ 137 h 300"/>
                      <a:gd name="T74" fmla="*/ 432 w 916"/>
                      <a:gd name="T75" fmla="*/ 150 h 300"/>
                      <a:gd name="T76" fmla="*/ 405 w 916"/>
                      <a:gd name="T77" fmla="*/ 241 h 300"/>
                      <a:gd name="T78" fmla="*/ 342 w 916"/>
                      <a:gd name="T79" fmla="*/ 284 h 300"/>
                      <a:gd name="T80" fmla="*/ 266 w 916"/>
                      <a:gd name="T81" fmla="*/ 298 h 300"/>
                      <a:gd name="T82" fmla="*/ 201 w 916"/>
                      <a:gd name="T83" fmla="*/ 299 h 300"/>
                      <a:gd name="T84" fmla="*/ 129 w 916"/>
                      <a:gd name="T85" fmla="*/ 294 h 300"/>
                      <a:gd name="T86" fmla="*/ 57 w 916"/>
                      <a:gd name="T87" fmla="*/ 267 h 300"/>
                      <a:gd name="T88" fmla="*/ 7 w 916"/>
                      <a:gd name="T89" fmla="*/ 202 h 300"/>
                      <a:gd name="T90" fmla="*/ 7 w 916"/>
                      <a:gd name="T91" fmla="*/ 98 h 300"/>
                      <a:gd name="T92" fmla="*/ 57 w 916"/>
                      <a:gd name="T93" fmla="*/ 33 h 300"/>
                      <a:gd name="T94" fmla="*/ 129 w 916"/>
                      <a:gd name="T95" fmla="*/ 6 h 300"/>
                      <a:gd name="T96" fmla="*/ 201 w 916"/>
                      <a:gd name="T97" fmla="*/ 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916" h="300">
                        <a:moveTo>
                          <a:pt x="699" y="71"/>
                        </a:moveTo>
                        <a:lnTo>
                          <a:pt x="665" y="72"/>
                        </a:lnTo>
                        <a:lnTo>
                          <a:pt x="636" y="74"/>
                        </a:lnTo>
                        <a:lnTo>
                          <a:pt x="613" y="78"/>
                        </a:lnTo>
                        <a:lnTo>
                          <a:pt x="594" y="83"/>
                        </a:lnTo>
                        <a:lnTo>
                          <a:pt x="579" y="90"/>
                        </a:lnTo>
                        <a:lnTo>
                          <a:pt x="569" y="99"/>
                        </a:lnTo>
                        <a:lnTo>
                          <a:pt x="561" y="109"/>
                        </a:lnTo>
                        <a:lnTo>
                          <a:pt x="556" y="122"/>
                        </a:lnTo>
                        <a:lnTo>
                          <a:pt x="554" y="135"/>
                        </a:lnTo>
                        <a:lnTo>
                          <a:pt x="553" y="150"/>
                        </a:lnTo>
                        <a:lnTo>
                          <a:pt x="554" y="165"/>
                        </a:lnTo>
                        <a:lnTo>
                          <a:pt x="556" y="179"/>
                        </a:lnTo>
                        <a:lnTo>
                          <a:pt x="561" y="191"/>
                        </a:lnTo>
                        <a:lnTo>
                          <a:pt x="569" y="201"/>
                        </a:lnTo>
                        <a:lnTo>
                          <a:pt x="579" y="210"/>
                        </a:lnTo>
                        <a:lnTo>
                          <a:pt x="594" y="216"/>
                        </a:lnTo>
                        <a:lnTo>
                          <a:pt x="613" y="223"/>
                        </a:lnTo>
                        <a:lnTo>
                          <a:pt x="636" y="227"/>
                        </a:lnTo>
                        <a:lnTo>
                          <a:pt x="665" y="229"/>
                        </a:lnTo>
                        <a:lnTo>
                          <a:pt x="699" y="230"/>
                        </a:lnTo>
                        <a:lnTo>
                          <a:pt x="734" y="229"/>
                        </a:lnTo>
                        <a:lnTo>
                          <a:pt x="763" y="227"/>
                        </a:lnTo>
                        <a:lnTo>
                          <a:pt x="787" y="223"/>
                        </a:lnTo>
                        <a:lnTo>
                          <a:pt x="805" y="216"/>
                        </a:lnTo>
                        <a:lnTo>
                          <a:pt x="820" y="210"/>
                        </a:lnTo>
                        <a:lnTo>
                          <a:pt x="831" y="201"/>
                        </a:lnTo>
                        <a:lnTo>
                          <a:pt x="839" y="191"/>
                        </a:lnTo>
                        <a:lnTo>
                          <a:pt x="843" y="179"/>
                        </a:lnTo>
                        <a:lnTo>
                          <a:pt x="846" y="165"/>
                        </a:lnTo>
                        <a:lnTo>
                          <a:pt x="847" y="150"/>
                        </a:lnTo>
                        <a:lnTo>
                          <a:pt x="846" y="135"/>
                        </a:lnTo>
                        <a:lnTo>
                          <a:pt x="843" y="122"/>
                        </a:lnTo>
                        <a:lnTo>
                          <a:pt x="839" y="109"/>
                        </a:lnTo>
                        <a:lnTo>
                          <a:pt x="831" y="99"/>
                        </a:lnTo>
                        <a:lnTo>
                          <a:pt x="820" y="90"/>
                        </a:lnTo>
                        <a:lnTo>
                          <a:pt x="805" y="83"/>
                        </a:lnTo>
                        <a:lnTo>
                          <a:pt x="787" y="78"/>
                        </a:lnTo>
                        <a:lnTo>
                          <a:pt x="763" y="74"/>
                        </a:lnTo>
                        <a:lnTo>
                          <a:pt x="734" y="72"/>
                        </a:lnTo>
                        <a:lnTo>
                          <a:pt x="699" y="71"/>
                        </a:lnTo>
                        <a:close/>
                        <a:moveTo>
                          <a:pt x="216" y="71"/>
                        </a:moveTo>
                        <a:lnTo>
                          <a:pt x="182" y="72"/>
                        </a:lnTo>
                        <a:lnTo>
                          <a:pt x="153" y="74"/>
                        </a:lnTo>
                        <a:lnTo>
                          <a:pt x="130" y="78"/>
                        </a:lnTo>
                        <a:lnTo>
                          <a:pt x="111" y="83"/>
                        </a:lnTo>
                        <a:lnTo>
                          <a:pt x="96" y="90"/>
                        </a:lnTo>
                        <a:lnTo>
                          <a:pt x="85" y="99"/>
                        </a:lnTo>
                        <a:lnTo>
                          <a:pt x="78" y="109"/>
                        </a:lnTo>
                        <a:lnTo>
                          <a:pt x="73" y="122"/>
                        </a:lnTo>
                        <a:lnTo>
                          <a:pt x="70" y="135"/>
                        </a:lnTo>
                        <a:lnTo>
                          <a:pt x="70" y="150"/>
                        </a:lnTo>
                        <a:lnTo>
                          <a:pt x="70" y="165"/>
                        </a:lnTo>
                        <a:lnTo>
                          <a:pt x="73" y="179"/>
                        </a:lnTo>
                        <a:lnTo>
                          <a:pt x="78" y="191"/>
                        </a:lnTo>
                        <a:lnTo>
                          <a:pt x="85" y="201"/>
                        </a:lnTo>
                        <a:lnTo>
                          <a:pt x="96" y="210"/>
                        </a:lnTo>
                        <a:lnTo>
                          <a:pt x="111" y="216"/>
                        </a:lnTo>
                        <a:lnTo>
                          <a:pt x="130" y="223"/>
                        </a:lnTo>
                        <a:lnTo>
                          <a:pt x="153" y="227"/>
                        </a:lnTo>
                        <a:lnTo>
                          <a:pt x="182" y="229"/>
                        </a:lnTo>
                        <a:lnTo>
                          <a:pt x="216" y="230"/>
                        </a:lnTo>
                        <a:lnTo>
                          <a:pt x="250" y="229"/>
                        </a:lnTo>
                        <a:lnTo>
                          <a:pt x="280" y="227"/>
                        </a:lnTo>
                        <a:lnTo>
                          <a:pt x="304" y="223"/>
                        </a:lnTo>
                        <a:lnTo>
                          <a:pt x="322" y="216"/>
                        </a:lnTo>
                        <a:lnTo>
                          <a:pt x="337" y="210"/>
                        </a:lnTo>
                        <a:lnTo>
                          <a:pt x="348" y="201"/>
                        </a:lnTo>
                        <a:lnTo>
                          <a:pt x="355" y="191"/>
                        </a:lnTo>
                        <a:lnTo>
                          <a:pt x="360" y="179"/>
                        </a:lnTo>
                        <a:lnTo>
                          <a:pt x="363" y="165"/>
                        </a:lnTo>
                        <a:lnTo>
                          <a:pt x="363" y="150"/>
                        </a:lnTo>
                        <a:lnTo>
                          <a:pt x="363" y="135"/>
                        </a:lnTo>
                        <a:lnTo>
                          <a:pt x="360" y="122"/>
                        </a:lnTo>
                        <a:lnTo>
                          <a:pt x="355" y="109"/>
                        </a:lnTo>
                        <a:lnTo>
                          <a:pt x="348" y="99"/>
                        </a:lnTo>
                        <a:lnTo>
                          <a:pt x="337" y="90"/>
                        </a:lnTo>
                        <a:lnTo>
                          <a:pt x="322" y="83"/>
                        </a:lnTo>
                        <a:lnTo>
                          <a:pt x="304" y="78"/>
                        </a:lnTo>
                        <a:lnTo>
                          <a:pt x="280" y="74"/>
                        </a:lnTo>
                        <a:lnTo>
                          <a:pt x="250" y="72"/>
                        </a:lnTo>
                        <a:lnTo>
                          <a:pt x="216" y="71"/>
                        </a:lnTo>
                        <a:close/>
                        <a:moveTo>
                          <a:pt x="216" y="0"/>
                        </a:moveTo>
                        <a:lnTo>
                          <a:pt x="234" y="0"/>
                        </a:lnTo>
                        <a:lnTo>
                          <a:pt x="254" y="1"/>
                        </a:lnTo>
                        <a:lnTo>
                          <a:pt x="276" y="2"/>
                        </a:lnTo>
                        <a:lnTo>
                          <a:pt x="298" y="5"/>
                        </a:lnTo>
                        <a:lnTo>
                          <a:pt x="321" y="9"/>
                        </a:lnTo>
                        <a:lnTo>
                          <a:pt x="343" y="17"/>
                        </a:lnTo>
                        <a:lnTo>
                          <a:pt x="364" y="26"/>
                        </a:lnTo>
                        <a:lnTo>
                          <a:pt x="383" y="37"/>
                        </a:lnTo>
                        <a:lnTo>
                          <a:pt x="400" y="53"/>
                        </a:lnTo>
                        <a:lnTo>
                          <a:pt x="516" y="53"/>
                        </a:lnTo>
                        <a:lnTo>
                          <a:pt x="533" y="37"/>
                        </a:lnTo>
                        <a:lnTo>
                          <a:pt x="553" y="26"/>
                        </a:lnTo>
                        <a:lnTo>
                          <a:pt x="574" y="17"/>
                        </a:lnTo>
                        <a:lnTo>
                          <a:pt x="596" y="9"/>
                        </a:lnTo>
                        <a:lnTo>
                          <a:pt x="618" y="5"/>
                        </a:lnTo>
                        <a:lnTo>
                          <a:pt x="640" y="2"/>
                        </a:lnTo>
                        <a:lnTo>
                          <a:pt x="662" y="1"/>
                        </a:lnTo>
                        <a:lnTo>
                          <a:pt x="682" y="0"/>
                        </a:lnTo>
                        <a:lnTo>
                          <a:pt x="699" y="0"/>
                        </a:lnTo>
                        <a:lnTo>
                          <a:pt x="715" y="0"/>
                        </a:lnTo>
                        <a:lnTo>
                          <a:pt x="732" y="0"/>
                        </a:lnTo>
                        <a:lnTo>
                          <a:pt x="749" y="1"/>
                        </a:lnTo>
                        <a:lnTo>
                          <a:pt x="768" y="3"/>
                        </a:lnTo>
                        <a:lnTo>
                          <a:pt x="787" y="6"/>
                        </a:lnTo>
                        <a:lnTo>
                          <a:pt x="806" y="10"/>
                        </a:lnTo>
                        <a:lnTo>
                          <a:pt x="825" y="16"/>
                        </a:lnTo>
                        <a:lnTo>
                          <a:pt x="843" y="24"/>
                        </a:lnTo>
                        <a:lnTo>
                          <a:pt x="860" y="33"/>
                        </a:lnTo>
                        <a:lnTo>
                          <a:pt x="875" y="45"/>
                        </a:lnTo>
                        <a:lnTo>
                          <a:pt x="889" y="59"/>
                        </a:lnTo>
                        <a:lnTo>
                          <a:pt x="900" y="77"/>
                        </a:lnTo>
                        <a:lnTo>
                          <a:pt x="908" y="98"/>
                        </a:lnTo>
                        <a:lnTo>
                          <a:pt x="914" y="123"/>
                        </a:lnTo>
                        <a:lnTo>
                          <a:pt x="916" y="150"/>
                        </a:lnTo>
                        <a:lnTo>
                          <a:pt x="914" y="178"/>
                        </a:lnTo>
                        <a:lnTo>
                          <a:pt x="908" y="202"/>
                        </a:lnTo>
                        <a:lnTo>
                          <a:pt x="900" y="223"/>
                        </a:lnTo>
                        <a:lnTo>
                          <a:pt x="889" y="241"/>
                        </a:lnTo>
                        <a:lnTo>
                          <a:pt x="875" y="255"/>
                        </a:lnTo>
                        <a:lnTo>
                          <a:pt x="860" y="267"/>
                        </a:lnTo>
                        <a:lnTo>
                          <a:pt x="843" y="277"/>
                        </a:lnTo>
                        <a:lnTo>
                          <a:pt x="825" y="285"/>
                        </a:lnTo>
                        <a:lnTo>
                          <a:pt x="806" y="290"/>
                        </a:lnTo>
                        <a:lnTo>
                          <a:pt x="787" y="294"/>
                        </a:lnTo>
                        <a:lnTo>
                          <a:pt x="768" y="297"/>
                        </a:lnTo>
                        <a:lnTo>
                          <a:pt x="749" y="298"/>
                        </a:lnTo>
                        <a:lnTo>
                          <a:pt x="732" y="299"/>
                        </a:lnTo>
                        <a:lnTo>
                          <a:pt x="715" y="299"/>
                        </a:lnTo>
                        <a:lnTo>
                          <a:pt x="699" y="300"/>
                        </a:lnTo>
                        <a:lnTo>
                          <a:pt x="685" y="299"/>
                        </a:lnTo>
                        <a:lnTo>
                          <a:pt x="668" y="299"/>
                        </a:lnTo>
                        <a:lnTo>
                          <a:pt x="650" y="298"/>
                        </a:lnTo>
                        <a:lnTo>
                          <a:pt x="632" y="297"/>
                        </a:lnTo>
                        <a:lnTo>
                          <a:pt x="613" y="294"/>
                        </a:lnTo>
                        <a:lnTo>
                          <a:pt x="593" y="290"/>
                        </a:lnTo>
                        <a:lnTo>
                          <a:pt x="575" y="285"/>
                        </a:lnTo>
                        <a:lnTo>
                          <a:pt x="557" y="277"/>
                        </a:lnTo>
                        <a:lnTo>
                          <a:pt x="540" y="267"/>
                        </a:lnTo>
                        <a:lnTo>
                          <a:pt x="524" y="255"/>
                        </a:lnTo>
                        <a:lnTo>
                          <a:pt x="511" y="241"/>
                        </a:lnTo>
                        <a:lnTo>
                          <a:pt x="500" y="224"/>
                        </a:lnTo>
                        <a:lnTo>
                          <a:pt x="491" y="202"/>
                        </a:lnTo>
                        <a:lnTo>
                          <a:pt x="486" y="179"/>
                        </a:lnTo>
                        <a:lnTo>
                          <a:pt x="484" y="150"/>
                        </a:lnTo>
                        <a:lnTo>
                          <a:pt x="485" y="137"/>
                        </a:lnTo>
                        <a:lnTo>
                          <a:pt x="486" y="125"/>
                        </a:lnTo>
                        <a:lnTo>
                          <a:pt x="430" y="125"/>
                        </a:lnTo>
                        <a:lnTo>
                          <a:pt x="432" y="137"/>
                        </a:lnTo>
                        <a:lnTo>
                          <a:pt x="432" y="150"/>
                        </a:lnTo>
                        <a:lnTo>
                          <a:pt x="430" y="179"/>
                        </a:lnTo>
                        <a:lnTo>
                          <a:pt x="425" y="202"/>
                        </a:lnTo>
                        <a:lnTo>
                          <a:pt x="416" y="224"/>
                        </a:lnTo>
                        <a:lnTo>
                          <a:pt x="405" y="241"/>
                        </a:lnTo>
                        <a:lnTo>
                          <a:pt x="392" y="255"/>
                        </a:lnTo>
                        <a:lnTo>
                          <a:pt x="377" y="267"/>
                        </a:lnTo>
                        <a:lnTo>
                          <a:pt x="360" y="277"/>
                        </a:lnTo>
                        <a:lnTo>
                          <a:pt x="342" y="284"/>
                        </a:lnTo>
                        <a:lnTo>
                          <a:pt x="323" y="290"/>
                        </a:lnTo>
                        <a:lnTo>
                          <a:pt x="304" y="294"/>
                        </a:lnTo>
                        <a:lnTo>
                          <a:pt x="285" y="296"/>
                        </a:lnTo>
                        <a:lnTo>
                          <a:pt x="266" y="298"/>
                        </a:lnTo>
                        <a:lnTo>
                          <a:pt x="248" y="299"/>
                        </a:lnTo>
                        <a:lnTo>
                          <a:pt x="231" y="299"/>
                        </a:lnTo>
                        <a:lnTo>
                          <a:pt x="216" y="299"/>
                        </a:lnTo>
                        <a:lnTo>
                          <a:pt x="201" y="299"/>
                        </a:lnTo>
                        <a:lnTo>
                          <a:pt x="185" y="299"/>
                        </a:lnTo>
                        <a:lnTo>
                          <a:pt x="167" y="298"/>
                        </a:lnTo>
                        <a:lnTo>
                          <a:pt x="148" y="296"/>
                        </a:lnTo>
                        <a:lnTo>
                          <a:pt x="129" y="294"/>
                        </a:lnTo>
                        <a:lnTo>
                          <a:pt x="110" y="290"/>
                        </a:lnTo>
                        <a:lnTo>
                          <a:pt x="91" y="284"/>
                        </a:lnTo>
                        <a:lnTo>
                          <a:pt x="73" y="277"/>
                        </a:lnTo>
                        <a:lnTo>
                          <a:pt x="57" y="267"/>
                        </a:lnTo>
                        <a:lnTo>
                          <a:pt x="41" y="255"/>
                        </a:lnTo>
                        <a:lnTo>
                          <a:pt x="27" y="240"/>
                        </a:lnTo>
                        <a:lnTo>
                          <a:pt x="16" y="223"/>
                        </a:lnTo>
                        <a:lnTo>
                          <a:pt x="7" y="202"/>
                        </a:lnTo>
                        <a:lnTo>
                          <a:pt x="2" y="178"/>
                        </a:lnTo>
                        <a:lnTo>
                          <a:pt x="0" y="150"/>
                        </a:lnTo>
                        <a:lnTo>
                          <a:pt x="2" y="122"/>
                        </a:lnTo>
                        <a:lnTo>
                          <a:pt x="7" y="98"/>
                        </a:lnTo>
                        <a:lnTo>
                          <a:pt x="16" y="77"/>
                        </a:lnTo>
                        <a:lnTo>
                          <a:pt x="27" y="59"/>
                        </a:lnTo>
                        <a:lnTo>
                          <a:pt x="41" y="45"/>
                        </a:lnTo>
                        <a:lnTo>
                          <a:pt x="57" y="33"/>
                        </a:lnTo>
                        <a:lnTo>
                          <a:pt x="73" y="23"/>
                        </a:lnTo>
                        <a:lnTo>
                          <a:pt x="91" y="16"/>
                        </a:lnTo>
                        <a:lnTo>
                          <a:pt x="110" y="10"/>
                        </a:lnTo>
                        <a:lnTo>
                          <a:pt x="129" y="6"/>
                        </a:lnTo>
                        <a:lnTo>
                          <a:pt x="148" y="3"/>
                        </a:lnTo>
                        <a:lnTo>
                          <a:pt x="167" y="1"/>
                        </a:lnTo>
                        <a:lnTo>
                          <a:pt x="185" y="0"/>
                        </a:lnTo>
                        <a:lnTo>
                          <a:pt x="201" y="0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sz="1600">
                      <a:solidFill>
                        <a:srgbClr val="341886"/>
                      </a:solidFill>
                    </a:endParaRPr>
                  </a:p>
                </p:txBody>
              </p:sp>
              <p:sp>
                <p:nvSpPr>
                  <p:cNvPr id="83" name="Freeform 24">
                    <a:extLst>
                      <a:ext uri="{FF2B5EF4-FFF2-40B4-BE49-F238E27FC236}">
                        <a16:creationId xmlns:a16="http://schemas.microsoft.com/office/drawing/2014/main" id="{8C51A6B9-44E2-0562-6901-305B268ADBB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597" y="4335"/>
                    <a:ext cx="217" cy="124"/>
                  </a:xfrm>
                  <a:custGeom>
                    <a:avLst/>
                    <a:gdLst>
                      <a:gd name="T0" fmla="*/ 1796 w 2393"/>
                      <a:gd name="T1" fmla="*/ 704 h 1360"/>
                      <a:gd name="T2" fmla="*/ 1761 w 2393"/>
                      <a:gd name="T3" fmla="*/ 720 h 1360"/>
                      <a:gd name="T4" fmla="*/ 1590 w 2393"/>
                      <a:gd name="T5" fmla="*/ 904 h 1360"/>
                      <a:gd name="T6" fmla="*/ 1882 w 2393"/>
                      <a:gd name="T7" fmla="*/ 733 h 1360"/>
                      <a:gd name="T8" fmla="*/ 1851 w 2393"/>
                      <a:gd name="T9" fmla="*/ 709 h 1360"/>
                      <a:gd name="T10" fmla="*/ 1814 w 2393"/>
                      <a:gd name="T11" fmla="*/ 702 h 1360"/>
                      <a:gd name="T12" fmla="*/ 1831 w 2393"/>
                      <a:gd name="T13" fmla="*/ 20 h 1360"/>
                      <a:gd name="T14" fmla="*/ 1950 w 2393"/>
                      <a:gd name="T15" fmla="*/ 61 h 1360"/>
                      <a:gd name="T16" fmla="*/ 2057 w 2393"/>
                      <a:gd name="T17" fmla="*/ 121 h 1360"/>
                      <a:gd name="T18" fmla="*/ 2154 w 2393"/>
                      <a:gd name="T19" fmla="*/ 196 h 1360"/>
                      <a:gd name="T20" fmla="*/ 2235 w 2393"/>
                      <a:gd name="T21" fmla="*/ 286 h 1360"/>
                      <a:gd name="T22" fmla="*/ 2301 w 2393"/>
                      <a:gd name="T23" fmla="*/ 388 h 1360"/>
                      <a:gd name="T24" fmla="*/ 2352 w 2393"/>
                      <a:gd name="T25" fmla="*/ 501 h 1360"/>
                      <a:gd name="T26" fmla="*/ 2382 w 2393"/>
                      <a:gd name="T27" fmla="*/ 622 h 1360"/>
                      <a:gd name="T28" fmla="*/ 2393 w 2393"/>
                      <a:gd name="T29" fmla="*/ 748 h 1360"/>
                      <a:gd name="T30" fmla="*/ 2390 w 2393"/>
                      <a:gd name="T31" fmla="*/ 1230 h 1360"/>
                      <a:gd name="T32" fmla="*/ 2370 w 2393"/>
                      <a:gd name="T33" fmla="*/ 1282 h 1360"/>
                      <a:gd name="T34" fmla="*/ 2335 w 2393"/>
                      <a:gd name="T35" fmla="*/ 1324 h 1360"/>
                      <a:gd name="T36" fmla="*/ 2286 w 2393"/>
                      <a:gd name="T37" fmla="*/ 1351 h 1360"/>
                      <a:gd name="T38" fmla="*/ 2230 w 2393"/>
                      <a:gd name="T39" fmla="*/ 1360 h 1360"/>
                      <a:gd name="T40" fmla="*/ 129 w 2393"/>
                      <a:gd name="T41" fmla="*/ 1358 h 1360"/>
                      <a:gd name="T42" fmla="*/ 77 w 2393"/>
                      <a:gd name="T43" fmla="*/ 1339 h 1360"/>
                      <a:gd name="T44" fmla="*/ 36 w 2393"/>
                      <a:gd name="T45" fmla="*/ 1304 h 1360"/>
                      <a:gd name="T46" fmla="*/ 10 w 2393"/>
                      <a:gd name="T47" fmla="*/ 1256 h 1360"/>
                      <a:gd name="T48" fmla="*/ 0 w 2393"/>
                      <a:gd name="T49" fmla="*/ 1200 h 1360"/>
                      <a:gd name="T50" fmla="*/ 3 w 2393"/>
                      <a:gd name="T51" fmla="*/ 684 h 1360"/>
                      <a:gd name="T52" fmla="*/ 23 w 2393"/>
                      <a:gd name="T53" fmla="*/ 561 h 1360"/>
                      <a:gd name="T54" fmla="*/ 63 w 2393"/>
                      <a:gd name="T55" fmla="*/ 443 h 1360"/>
                      <a:gd name="T56" fmla="*/ 122 w 2393"/>
                      <a:gd name="T57" fmla="*/ 336 h 1360"/>
                      <a:gd name="T58" fmla="*/ 195 w 2393"/>
                      <a:gd name="T59" fmla="*/ 240 h 1360"/>
                      <a:gd name="T60" fmla="*/ 283 w 2393"/>
                      <a:gd name="T61" fmla="*/ 157 h 1360"/>
                      <a:gd name="T62" fmla="*/ 385 w 2393"/>
                      <a:gd name="T63" fmla="*/ 89 h 1360"/>
                      <a:gd name="T64" fmla="*/ 498 w 2393"/>
                      <a:gd name="T65" fmla="*/ 38 h 1360"/>
                      <a:gd name="T66" fmla="*/ 640 w 2393"/>
                      <a:gd name="T67" fmla="*/ 0 h 1360"/>
                      <a:gd name="T68" fmla="*/ 1748 w 2393"/>
                      <a:gd name="T69" fmla="*/ 0 h 1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393" h="1360">
                        <a:moveTo>
                          <a:pt x="1814" y="702"/>
                        </a:moveTo>
                        <a:lnTo>
                          <a:pt x="1796" y="704"/>
                        </a:lnTo>
                        <a:lnTo>
                          <a:pt x="1778" y="709"/>
                        </a:lnTo>
                        <a:lnTo>
                          <a:pt x="1761" y="720"/>
                        </a:lnTo>
                        <a:lnTo>
                          <a:pt x="1746" y="733"/>
                        </a:lnTo>
                        <a:lnTo>
                          <a:pt x="1590" y="904"/>
                        </a:lnTo>
                        <a:lnTo>
                          <a:pt x="2038" y="904"/>
                        </a:lnTo>
                        <a:lnTo>
                          <a:pt x="1882" y="733"/>
                        </a:lnTo>
                        <a:lnTo>
                          <a:pt x="1867" y="719"/>
                        </a:lnTo>
                        <a:lnTo>
                          <a:pt x="1851" y="709"/>
                        </a:lnTo>
                        <a:lnTo>
                          <a:pt x="1833" y="703"/>
                        </a:lnTo>
                        <a:lnTo>
                          <a:pt x="1814" y="702"/>
                        </a:lnTo>
                        <a:close/>
                        <a:moveTo>
                          <a:pt x="1748" y="0"/>
                        </a:moveTo>
                        <a:lnTo>
                          <a:pt x="1831" y="20"/>
                        </a:lnTo>
                        <a:lnTo>
                          <a:pt x="1892" y="38"/>
                        </a:lnTo>
                        <a:lnTo>
                          <a:pt x="1950" y="61"/>
                        </a:lnTo>
                        <a:lnTo>
                          <a:pt x="2005" y="88"/>
                        </a:lnTo>
                        <a:lnTo>
                          <a:pt x="2057" y="121"/>
                        </a:lnTo>
                        <a:lnTo>
                          <a:pt x="2107" y="157"/>
                        </a:lnTo>
                        <a:lnTo>
                          <a:pt x="2154" y="196"/>
                        </a:lnTo>
                        <a:lnTo>
                          <a:pt x="2196" y="239"/>
                        </a:lnTo>
                        <a:lnTo>
                          <a:pt x="2235" y="286"/>
                        </a:lnTo>
                        <a:lnTo>
                          <a:pt x="2270" y="336"/>
                        </a:lnTo>
                        <a:lnTo>
                          <a:pt x="2301" y="388"/>
                        </a:lnTo>
                        <a:lnTo>
                          <a:pt x="2328" y="443"/>
                        </a:lnTo>
                        <a:lnTo>
                          <a:pt x="2352" y="501"/>
                        </a:lnTo>
                        <a:lnTo>
                          <a:pt x="2369" y="561"/>
                        </a:lnTo>
                        <a:lnTo>
                          <a:pt x="2382" y="622"/>
                        </a:lnTo>
                        <a:lnTo>
                          <a:pt x="2390" y="684"/>
                        </a:lnTo>
                        <a:lnTo>
                          <a:pt x="2393" y="748"/>
                        </a:lnTo>
                        <a:lnTo>
                          <a:pt x="2393" y="1200"/>
                        </a:lnTo>
                        <a:lnTo>
                          <a:pt x="2390" y="1230"/>
                        </a:lnTo>
                        <a:lnTo>
                          <a:pt x="2383" y="1256"/>
                        </a:lnTo>
                        <a:lnTo>
                          <a:pt x="2370" y="1282"/>
                        </a:lnTo>
                        <a:lnTo>
                          <a:pt x="2354" y="1304"/>
                        </a:lnTo>
                        <a:lnTo>
                          <a:pt x="2335" y="1324"/>
                        </a:lnTo>
                        <a:lnTo>
                          <a:pt x="2311" y="1339"/>
                        </a:lnTo>
                        <a:lnTo>
                          <a:pt x="2286" y="1351"/>
                        </a:lnTo>
                        <a:lnTo>
                          <a:pt x="2259" y="1358"/>
                        </a:lnTo>
                        <a:lnTo>
                          <a:pt x="2230" y="1360"/>
                        </a:lnTo>
                        <a:lnTo>
                          <a:pt x="157" y="1360"/>
                        </a:lnTo>
                        <a:lnTo>
                          <a:pt x="129" y="1358"/>
                        </a:lnTo>
                        <a:lnTo>
                          <a:pt x="101" y="1351"/>
                        </a:lnTo>
                        <a:lnTo>
                          <a:pt x="77" y="1339"/>
                        </a:lnTo>
                        <a:lnTo>
                          <a:pt x="55" y="1324"/>
                        </a:lnTo>
                        <a:lnTo>
                          <a:pt x="36" y="1304"/>
                        </a:lnTo>
                        <a:lnTo>
                          <a:pt x="21" y="1282"/>
                        </a:lnTo>
                        <a:lnTo>
                          <a:pt x="10" y="1256"/>
                        </a:lnTo>
                        <a:lnTo>
                          <a:pt x="3" y="1230"/>
                        </a:lnTo>
                        <a:lnTo>
                          <a:pt x="0" y="1200"/>
                        </a:lnTo>
                        <a:lnTo>
                          <a:pt x="0" y="748"/>
                        </a:lnTo>
                        <a:lnTo>
                          <a:pt x="3" y="684"/>
                        </a:lnTo>
                        <a:lnTo>
                          <a:pt x="11" y="622"/>
                        </a:lnTo>
                        <a:lnTo>
                          <a:pt x="23" y="561"/>
                        </a:lnTo>
                        <a:lnTo>
                          <a:pt x="41" y="501"/>
                        </a:lnTo>
                        <a:lnTo>
                          <a:pt x="63" y="443"/>
                        </a:lnTo>
                        <a:lnTo>
                          <a:pt x="90" y="389"/>
                        </a:lnTo>
                        <a:lnTo>
                          <a:pt x="122" y="336"/>
                        </a:lnTo>
                        <a:lnTo>
                          <a:pt x="156" y="286"/>
                        </a:lnTo>
                        <a:lnTo>
                          <a:pt x="195" y="240"/>
                        </a:lnTo>
                        <a:lnTo>
                          <a:pt x="237" y="196"/>
                        </a:lnTo>
                        <a:lnTo>
                          <a:pt x="283" y="157"/>
                        </a:lnTo>
                        <a:lnTo>
                          <a:pt x="332" y="121"/>
                        </a:lnTo>
                        <a:lnTo>
                          <a:pt x="385" y="89"/>
                        </a:lnTo>
                        <a:lnTo>
                          <a:pt x="440" y="62"/>
                        </a:lnTo>
                        <a:lnTo>
                          <a:pt x="498" y="38"/>
                        </a:lnTo>
                        <a:lnTo>
                          <a:pt x="559" y="20"/>
                        </a:lnTo>
                        <a:lnTo>
                          <a:pt x="640" y="0"/>
                        </a:lnTo>
                        <a:lnTo>
                          <a:pt x="1193" y="1280"/>
                        </a:lnTo>
                        <a:lnTo>
                          <a:pt x="1748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sz="1600">
                      <a:solidFill>
                        <a:srgbClr val="341886"/>
                      </a:solidFill>
                    </a:endParaRPr>
                  </a:p>
                </p:txBody>
              </p:sp>
              <p:sp>
                <p:nvSpPr>
                  <p:cNvPr id="84" name="Freeform 25">
                    <a:extLst>
                      <a:ext uri="{FF2B5EF4-FFF2-40B4-BE49-F238E27FC236}">
                        <a16:creationId xmlns:a16="http://schemas.microsoft.com/office/drawing/2014/main" id="{8123B87D-D181-FBB7-8B02-D4D3983377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9" y="4347"/>
                    <a:ext cx="34" cy="83"/>
                  </a:xfrm>
                  <a:custGeom>
                    <a:avLst/>
                    <a:gdLst>
                      <a:gd name="T0" fmla="*/ 135 w 373"/>
                      <a:gd name="T1" fmla="*/ 0 h 915"/>
                      <a:gd name="T2" fmla="*/ 237 w 373"/>
                      <a:gd name="T3" fmla="*/ 0 h 915"/>
                      <a:gd name="T4" fmla="*/ 258 w 373"/>
                      <a:gd name="T5" fmla="*/ 2 h 915"/>
                      <a:gd name="T6" fmla="*/ 278 w 373"/>
                      <a:gd name="T7" fmla="*/ 9 h 915"/>
                      <a:gd name="T8" fmla="*/ 295 w 373"/>
                      <a:gd name="T9" fmla="*/ 21 h 915"/>
                      <a:gd name="T10" fmla="*/ 310 w 373"/>
                      <a:gd name="T11" fmla="*/ 36 h 915"/>
                      <a:gd name="T12" fmla="*/ 321 w 373"/>
                      <a:gd name="T13" fmla="*/ 53 h 915"/>
                      <a:gd name="T14" fmla="*/ 328 w 373"/>
                      <a:gd name="T15" fmla="*/ 74 h 915"/>
                      <a:gd name="T16" fmla="*/ 366 w 373"/>
                      <a:gd name="T17" fmla="*/ 234 h 915"/>
                      <a:gd name="T18" fmla="*/ 368 w 373"/>
                      <a:gd name="T19" fmla="*/ 257 h 915"/>
                      <a:gd name="T20" fmla="*/ 365 w 373"/>
                      <a:gd name="T21" fmla="*/ 281 h 915"/>
                      <a:gd name="T22" fmla="*/ 357 w 373"/>
                      <a:gd name="T23" fmla="*/ 301 h 915"/>
                      <a:gd name="T24" fmla="*/ 345 w 373"/>
                      <a:gd name="T25" fmla="*/ 319 h 915"/>
                      <a:gd name="T26" fmla="*/ 329 w 373"/>
                      <a:gd name="T27" fmla="*/ 334 h 915"/>
                      <a:gd name="T28" fmla="*/ 309 w 373"/>
                      <a:gd name="T29" fmla="*/ 345 h 915"/>
                      <a:gd name="T30" fmla="*/ 287 w 373"/>
                      <a:gd name="T31" fmla="*/ 351 h 915"/>
                      <a:gd name="T32" fmla="*/ 373 w 373"/>
                      <a:gd name="T33" fmla="*/ 438 h 915"/>
                      <a:gd name="T34" fmla="*/ 187 w 373"/>
                      <a:gd name="T35" fmla="*/ 915 h 915"/>
                      <a:gd name="T36" fmla="*/ 0 w 373"/>
                      <a:gd name="T37" fmla="*/ 438 h 915"/>
                      <a:gd name="T38" fmla="*/ 85 w 373"/>
                      <a:gd name="T39" fmla="*/ 351 h 915"/>
                      <a:gd name="T40" fmla="*/ 63 w 373"/>
                      <a:gd name="T41" fmla="*/ 345 h 915"/>
                      <a:gd name="T42" fmla="*/ 44 w 373"/>
                      <a:gd name="T43" fmla="*/ 334 h 915"/>
                      <a:gd name="T44" fmla="*/ 27 w 373"/>
                      <a:gd name="T45" fmla="*/ 319 h 915"/>
                      <a:gd name="T46" fmla="*/ 15 w 373"/>
                      <a:gd name="T47" fmla="*/ 301 h 915"/>
                      <a:gd name="T48" fmla="*/ 7 w 373"/>
                      <a:gd name="T49" fmla="*/ 281 h 915"/>
                      <a:gd name="T50" fmla="*/ 4 w 373"/>
                      <a:gd name="T51" fmla="*/ 257 h 915"/>
                      <a:gd name="T52" fmla="*/ 6 w 373"/>
                      <a:gd name="T53" fmla="*/ 234 h 915"/>
                      <a:gd name="T54" fmla="*/ 44 w 373"/>
                      <a:gd name="T55" fmla="*/ 74 h 915"/>
                      <a:gd name="T56" fmla="*/ 52 w 373"/>
                      <a:gd name="T57" fmla="*/ 53 h 915"/>
                      <a:gd name="T58" fmla="*/ 63 w 373"/>
                      <a:gd name="T59" fmla="*/ 36 h 915"/>
                      <a:gd name="T60" fmla="*/ 77 w 373"/>
                      <a:gd name="T61" fmla="*/ 21 h 915"/>
                      <a:gd name="T62" fmla="*/ 95 w 373"/>
                      <a:gd name="T63" fmla="*/ 9 h 915"/>
                      <a:gd name="T64" fmla="*/ 114 w 373"/>
                      <a:gd name="T65" fmla="*/ 2 h 915"/>
                      <a:gd name="T66" fmla="*/ 135 w 373"/>
                      <a:gd name="T67" fmla="*/ 0 h 9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73" h="915">
                        <a:moveTo>
                          <a:pt x="135" y="0"/>
                        </a:moveTo>
                        <a:lnTo>
                          <a:pt x="237" y="0"/>
                        </a:lnTo>
                        <a:lnTo>
                          <a:pt x="258" y="2"/>
                        </a:lnTo>
                        <a:lnTo>
                          <a:pt x="278" y="9"/>
                        </a:lnTo>
                        <a:lnTo>
                          <a:pt x="295" y="21"/>
                        </a:lnTo>
                        <a:lnTo>
                          <a:pt x="310" y="36"/>
                        </a:lnTo>
                        <a:lnTo>
                          <a:pt x="321" y="53"/>
                        </a:lnTo>
                        <a:lnTo>
                          <a:pt x="328" y="74"/>
                        </a:lnTo>
                        <a:lnTo>
                          <a:pt x="366" y="234"/>
                        </a:lnTo>
                        <a:lnTo>
                          <a:pt x="368" y="257"/>
                        </a:lnTo>
                        <a:lnTo>
                          <a:pt x="365" y="281"/>
                        </a:lnTo>
                        <a:lnTo>
                          <a:pt x="357" y="301"/>
                        </a:lnTo>
                        <a:lnTo>
                          <a:pt x="345" y="319"/>
                        </a:lnTo>
                        <a:lnTo>
                          <a:pt x="329" y="334"/>
                        </a:lnTo>
                        <a:lnTo>
                          <a:pt x="309" y="345"/>
                        </a:lnTo>
                        <a:lnTo>
                          <a:pt x="287" y="351"/>
                        </a:lnTo>
                        <a:lnTo>
                          <a:pt x="373" y="438"/>
                        </a:lnTo>
                        <a:lnTo>
                          <a:pt x="187" y="915"/>
                        </a:lnTo>
                        <a:lnTo>
                          <a:pt x="0" y="438"/>
                        </a:lnTo>
                        <a:lnTo>
                          <a:pt x="85" y="351"/>
                        </a:lnTo>
                        <a:lnTo>
                          <a:pt x="63" y="345"/>
                        </a:lnTo>
                        <a:lnTo>
                          <a:pt x="44" y="334"/>
                        </a:lnTo>
                        <a:lnTo>
                          <a:pt x="27" y="319"/>
                        </a:lnTo>
                        <a:lnTo>
                          <a:pt x="15" y="301"/>
                        </a:lnTo>
                        <a:lnTo>
                          <a:pt x="7" y="281"/>
                        </a:lnTo>
                        <a:lnTo>
                          <a:pt x="4" y="257"/>
                        </a:lnTo>
                        <a:lnTo>
                          <a:pt x="6" y="234"/>
                        </a:lnTo>
                        <a:lnTo>
                          <a:pt x="44" y="74"/>
                        </a:lnTo>
                        <a:lnTo>
                          <a:pt x="52" y="53"/>
                        </a:lnTo>
                        <a:lnTo>
                          <a:pt x="63" y="36"/>
                        </a:lnTo>
                        <a:lnTo>
                          <a:pt x="77" y="21"/>
                        </a:lnTo>
                        <a:lnTo>
                          <a:pt x="95" y="9"/>
                        </a:lnTo>
                        <a:lnTo>
                          <a:pt x="114" y="2"/>
                        </a:lnTo>
                        <a:lnTo>
                          <a:pt x="135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sz="1600">
                      <a:solidFill>
                        <a:srgbClr val="341886"/>
                      </a:solidFill>
                    </a:endParaRPr>
                  </a:p>
                </p:txBody>
              </p:sp>
            </p:grp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1E201BC-6C83-EB1B-E0C7-BB67674353C6}"/>
                  </a:ext>
                </a:extLst>
              </p:cNvPr>
              <p:cNvSpPr txBox="1"/>
              <p:nvPr/>
            </p:nvSpPr>
            <p:spPr>
              <a:xfrm>
                <a:off x="1436946" y="2227638"/>
                <a:ext cx="8452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김현기</a:t>
                </a: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6425E4A1-C653-D3BD-297C-383282E21984}"/>
                  </a:ext>
                </a:extLst>
              </p:cNvPr>
              <p:cNvSpPr/>
              <p:nvPr/>
            </p:nvSpPr>
            <p:spPr>
              <a:xfrm>
                <a:off x="830534" y="3776655"/>
                <a:ext cx="2773757" cy="2492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200" b="1" dirty="0" err="1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매니퓰레이터</a:t>
                </a:r>
                <a:r>
                  <a:rPr lang="ko-KR" altLang="en-US" sz="12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 제어 서버 구축</a:t>
                </a:r>
                <a:endParaRPr lang="en-US" altLang="ko-KR" sz="1200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marL="285750" indent="-285750">
                  <a:buFont typeface="+mj-lt"/>
                  <a:buAutoNum type="romanUcPeriod"/>
                </a:pPr>
                <a:r>
                  <a:rPr lang="ko-KR" altLang="en-US" sz="1000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매니퓰레이터</a:t>
                </a:r>
                <a:r>
                  <a:rPr lang="ko-KR" altLang="en-US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제어용 서버 구축</a:t>
                </a:r>
                <a:endPara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sz="1200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r>
                  <a:rPr lang="en-US" altLang="ko-KR" sz="12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Unity-</a:t>
                </a:r>
                <a:r>
                  <a:rPr lang="ko-KR" altLang="en-US" sz="1200" b="1" dirty="0" err="1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매니퓰레이터</a:t>
                </a:r>
                <a:r>
                  <a:rPr lang="ko-KR" altLang="en-US" sz="12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 제어 서버간 통신 환경 구축</a:t>
                </a:r>
                <a:endParaRPr lang="en-US" altLang="ko-KR" sz="1200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marL="285750" indent="-285750">
                  <a:buFont typeface="+mj-lt"/>
                  <a:buAutoNum type="romanUcPeriod"/>
                </a:pPr>
                <a:r>
                  <a:rPr lang="en-US" altLang="ko-KR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Oculus Controller </a:t>
                </a:r>
                <a:r>
                  <a:rPr lang="ko-KR" altLang="en-US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데이터 수신</a:t>
                </a:r>
                <a:endPara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sz="1200" dirty="0">
                  <a:latin typeface="+mn-ea"/>
                  <a:ea typeface="+mn-ea"/>
                </a:endParaRPr>
              </a:p>
              <a:p>
                <a:r>
                  <a:rPr lang="en-US" altLang="ko-KR" sz="12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Oculus Controller </a:t>
                </a:r>
                <a:r>
                  <a:rPr lang="ko-KR" altLang="en-US" sz="12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데이터 처리 </a:t>
                </a:r>
                <a:endParaRPr lang="en-US" altLang="ko-KR" sz="1200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marL="285750" indent="-285750">
                  <a:buFont typeface="+mj-lt"/>
                  <a:buAutoNum type="romanUcPeriod"/>
                </a:pPr>
                <a:r>
                  <a:rPr lang="en-US" altLang="ko-KR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Oculus Controller </a:t>
                </a:r>
                <a:r>
                  <a:rPr lang="ko-KR" altLang="en-US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기반 </a:t>
                </a:r>
                <a:r>
                  <a:rPr lang="ko-KR" altLang="en-US" sz="1000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매니퓰레이터</a:t>
                </a:r>
                <a:r>
                  <a:rPr lang="ko-KR" altLang="en-US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제어 알고리즘 개발</a:t>
                </a:r>
                <a:endPara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sz="1200" dirty="0">
                  <a:latin typeface="+mn-ea"/>
                  <a:ea typeface="+mn-ea"/>
                </a:endParaRPr>
              </a:p>
              <a:p>
                <a:r>
                  <a:rPr lang="en-US" altLang="ko-KR" sz="12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WebRTC Signaling </a:t>
                </a:r>
                <a:r>
                  <a:rPr lang="ko-KR" altLang="en-US" sz="12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서버 구축</a:t>
                </a:r>
                <a:endParaRPr lang="en-US" altLang="ko-KR" sz="1200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marL="285750" indent="-285750">
                  <a:buFont typeface="+mj-lt"/>
                  <a:buAutoNum type="romanUcPeriod"/>
                </a:pPr>
                <a:r>
                  <a:rPr lang="en-US" altLang="ko-KR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Peer</a:t>
                </a:r>
                <a:r>
                  <a:rPr lang="ko-KR" altLang="en-US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간 </a:t>
                </a:r>
                <a:r>
                  <a:rPr lang="en-US" altLang="ko-KR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P2P </a:t>
                </a:r>
                <a:r>
                  <a:rPr lang="ko-KR" altLang="en-US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연결을 지원하는 </a:t>
                </a:r>
                <a:r>
                  <a:rPr lang="en-US" altLang="ko-KR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Signaling </a:t>
                </a:r>
                <a:r>
                  <a:rPr lang="ko-KR" altLang="en-US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서버 구축</a:t>
                </a:r>
                <a:endPara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2CC8D9D-CB18-F13F-C775-9407484D6326}"/>
                </a:ext>
              </a:extLst>
            </p:cNvPr>
            <p:cNvGrpSpPr/>
            <p:nvPr/>
          </p:nvGrpSpPr>
          <p:grpSpPr>
            <a:xfrm>
              <a:off x="6015490" y="1091001"/>
              <a:ext cx="3015365" cy="5378944"/>
              <a:chOff x="424894" y="1091001"/>
              <a:chExt cx="3015365" cy="5378944"/>
            </a:xfrm>
          </p:grpSpPr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1933FAF-3654-08BB-4F94-ECB040920475}"/>
                  </a:ext>
                </a:extLst>
              </p:cNvPr>
              <p:cNvGrpSpPr/>
              <p:nvPr/>
            </p:nvGrpSpPr>
            <p:grpSpPr>
              <a:xfrm>
                <a:off x="424894" y="2703332"/>
                <a:ext cx="2818937" cy="3766613"/>
                <a:chOff x="1360180" y="2286000"/>
                <a:chExt cx="2297421" cy="2884380"/>
              </a:xfrm>
            </p:grpSpPr>
            <p:sp>
              <p:nvSpPr>
                <p:cNvPr id="109" name="사각형: 둥근 모서리 22">
                  <a:extLst>
                    <a:ext uri="{FF2B5EF4-FFF2-40B4-BE49-F238E27FC236}">
                      <a16:creationId xmlns:a16="http://schemas.microsoft.com/office/drawing/2014/main" id="{19C5F9C6-851D-6909-ACD3-6E9AB66C0B65}"/>
                    </a:ext>
                  </a:extLst>
                </p:cNvPr>
                <p:cNvSpPr/>
                <p:nvPr/>
              </p:nvSpPr>
              <p:spPr>
                <a:xfrm>
                  <a:off x="1416035" y="2378884"/>
                  <a:ext cx="2126913" cy="49270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2F"/>
                </a:solidFill>
                <a:ln w="19050">
                  <a:solidFill>
                    <a:srgbClr val="00002F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1" algn="ctr">
                    <a:defRPr/>
                  </a:pPr>
                  <a:r>
                    <a:rPr lang="en-US" altLang="ko-KR" dirty="0">
                      <a:solidFill>
                        <a:schemeClr val="bg1"/>
                      </a:solidFill>
                    </a:rPr>
                    <a:t>WebRTC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CEB1138-27D4-EF2C-E46A-8FD27E18E87C}"/>
                    </a:ext>
                  </a:extLst>
                </p:cNvPr>
                <p:cNvSpPr/>
                <p:nvPr/>
              </p:nvSpPr>
              <p:spPr>
                <a:xfrm>
                  <a:off x="1360180" y="2378884"/>
                  <a:ext cx="492713" cy="49271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0002F"/>
                  </a:solidFill>
                  <a:prstDash val="sysDash"/>
                </a:ln>
                <a:effectLst>
                  <a:outerShdw sx="102000" sy="102000" algn="ctr" rotWithShape="0">
                    <a:prstClr val="black">
                      <a:alpha val="1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>
                    <a:defRPr/>
                  </a:pPr>
                  <a:r>
                    <a:rPr lang="en-US" altLang="ko-KR" b="1" dirty="0">
                      <a:solidFill>
                        <a:schemeClr val="tx1"/>
                      </a:solidFill>
                    </a:rPr>
                    <a:t>03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B2D50BD7-46E2-27A9-6A51-7F83154FEF31}"/>
                    </a:ext>
                  </a:extLst>
                </p:cNvPr>
                <p:cNvGrpSpPr/>
                <p:nvPr/>
              </p:nvGrpSpPr>
              <p:grpSpPr>
                <a:xfrm>
                  <a:off x="1661086" y="2286000"/>
                  <a:ext cx="1996515" cy="2884380"/>
                  <a:chOff x="1661086" y="2286000"/>
                  <a:chExt cx="1996515" cy="2884380"/>
                </a:xfrm>
              </p:grpSpPr>
              <p:sp>
                <p:nvSpPr>
                  <p:cNvPr id="112" name="왼쪽 대괄호 111">
                    <a:extLst>
                      <a:ext uri="{FF2B5EF4-FFF2-40B4-BE49-F238E27FC236}">
                        <a16:creationId xmlns:a16="http://schemas.microsoft.com/office/drawing/2014/main" id="{6F42845A-AA8A-3763-B15B-43BBA633C9AE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3296593" y="2286000"/>
                    <a:ext cx="361008" cy="678480"/>
                  </a:xfrm>
                  <a:prstGeom prst="leftBracket">
                    <a:avLst>
                      <a:gd name="adj" fmla="val 160599"/>
                    </a:avLst>
                  </a:prstGeom>
                  <a:ln w="19050">
                    <a:solidFill>
                      <a:srgbClr val="00002F"/>
                    </a:solidFill>
                    <a:prstDash val="sysDash"/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cxnSp>
                <p:nvCxnSpPr>
                  <p:cNvPr id="113" name="직선 연결선 112">
                    <a:extLst>
                      <a:ext uri="{FF2B5EF4-FFF2-40B4-BE49-F238E27FC236}">
                        <a16:creationId xmlns:a16="http://schemas.microsoft.com/office/drawing/2014/main" id="{72CFC90E-672D-D32A-9A73-D34B78B8BB0C}"/>
                      </a:ext>
                    </a:extLst>
                  </p:cNvPr>
                  <p:cNvCxnSpPr>
                    <a:cxnSpLocks/>
                    <a:endCxn id="112" idx="0"/>
                  </p:cNvCxnSpPr>
                  <p:nvPr/>
                </p:nvCxnSpPr>
                <p:spPr>
                  <a:xfrm>
                    <a:off x="1662393" y="2286000"/>
                    <a:ext cx="1634200" cy="0"/>
                  </a:xfrm>
                  <a:prstGeom prst="line">
                    <a:avLst/>
                  </a:prstGeom>
                  <a:ln w="19050">
                    <a:solidFill>
                      <a:srgbClr val="00002F"/>
                    </a:solidFill>
                    <a:prstDash val="sysDash"/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직선 연결선 113">
                    <a:extLst>
                      <a:ext uri="{FF2B5EF4-FFF2-40B4-BE49-F238E27FC236}">
                        <a16:creationId xmlns:a16="http://schemas.microsoft.com/office/drawing/2014/main" id="{1D49A93F-93A5-E01D-EDA7-AF8E4AC07764}"/>
                      </a:ext>
                    </a:extLst>
                  </p:cNvPr>
                  <p:cNvCxnSpPr>
                    <a:cxnSpLocks/>
                    <a:stCxn id="115" idx="0"/>
                  </p:cNvCxnSpPr>
                  <p:nvPr/>
                </p:nvCxnSpPr>
                <p:spPr>
                  <a:xfrm>
                    <a:off x="1842897" y="2964481"/>
                    <a:ext cx="1453695" cy="0"/>
                  </a:xfrm>
                  <a:prstGeom prst="line">
                    <a:avLst/>
                  </a:prstGeom>
                  <a:ln w="19050">
                    <a:solidFill>
                      <a:srgbClr val="00002F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5" name="원호 114">
                    <a:extLst>
                      <a:ext uri="{FF2B5EF4-FFF2-40B4-BE49-F238E27FC236}">
                        <a16:creationId xmlns:a16="http://schemas.microsoft.com/office/drawing/2014/main" id="{5FB62DC8-450B-05B3-76FD-7B93BF607C27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1662393" y="2964481"/>
                    <a:ext cx="361008" cy="360000"/>
                  </a:xfrm>
                  <a:prstGeom prst="arc">
                    <a:avLst/>
                  </a:prstGeom>
                  <a:ln w="19050">
                    <a:solidFill>
                      <a:srgbClr val="00002F"/>
                    </a:solidFill>
                    <a:prstDash val="sysDash"/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cxnSp>
                <p:nvCxnSpPr>
                  <p:cNvPr id="116" name="직선 연결선 115">
                    <a:extLst>
                      <a:ext uri="{FF2B5EF4-FFF2-40B4-BE49-F238E27FC236}">
                        <a16:creationId xmlns:a16="http://schemas.microsoft.com/office/drawing/2014/main" id="{3569962D-1DAF-7C8D-1E7F-D2D221A8239C}"/>
                      </a:ext>
                    </a:extLst>
                  </p:cNvPr>
                  <p:cNvCxnSpPr>
                    <a:cxnSpLocks/>
                    <a:stCxn id="115" idx="2"/>
                  </p:cNvCxnSpPr>
                  <p:nvPr/>
                </p:nvCxnSpPr>
                <p:spPr>
                  <a:xfrm>
                    <a:off x="1662393" y="3144481"/>
                    <a:ext cx="0" cy="1845897"/>
                  </a:xfrm>
                  <a:prstGeom prst="line">
                    <a:avLst/>
                  </a:prstGeom>
                  <a:ln w="19050">
                    <a:solidFill>
                      <a:srgbClr val="00002F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7" name="원호 116">
                    <a:extLst>
                      <a:ext uri="{FF2B5EF4-FFF2-40B4-BE49-F238E27FC236}">
                        <a16:creationId xmlns:a16="http://schemas.microsoft.com/office/drawing/2014/main" id="{8DD2492B-1E50-666E-BEA1-C42A3BFC562B}"/>
                      </a:ext>
                    </a:extLst>
                  </p:cNvPr>
                  <p:cNvSpPr/>
                  <p:nvPr/>
                </p:nvSpPr>
                <p:spPr>
                  <a:xfrm rot="5400000" flipV="1">
                    <a:off x="1660582" y="4809875"/>
                    <a:ext cx="361008" cy="360000"/>
                  </a:xfrm>
                  <a:prstGeom prst="arc">
                    <a:avLst/>
                  </a:prstGeom>
                  <a:ln w="19050">
                    <a:solidFill>
                      <a:srgbClr val="00002F"/>
                    </a:solidFill>
                    <a:prstDash val="sysDash"/>
                    <a:head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id="{678D1457-17EC-5A8F-E75E-1FD0A0243EC4}"/>
                      </a:ext>
                    </a:extLst>
                  </p:cNvPr>
                  <p:cNvGrpSpPr/>
                  <p:nvPr/>
                </p:nvGrpSpPr>
                <p:grpSpPr>
                  <a:xfrm rot="16200000">
                    <a:off x="2569343" y="4082122"/>
                    <a:ext cx="360000" cy="1816515"/>
                    <a:chOff x="2031441" y="3696608"/>
                    <a:chExt cx="360000" cy="1816515"/>
                  </a:xfrm>
                </p:grpSpPr>
                <p:cxnSp>
                  <p:nvCxnSpPr>
                    <p:cNvPr id="119" name="직선 연결선 118">
                      <a:extLst>
                        <a:ext uri="{FF2B5EF4-FFF2-40B4-BE49-F238E27FC236}">
                          <a16:creationId xmlns:a16="http://schemas.microsoft.com/office/drawing/2014/main" id="{C6AA8688-1FB8-A596-9EF9-95A935FA2F2B}"/>
                        </a:ext>
                      </a:extLst>
                    </p:cNvPr>
                    <p:cNvCxnSpPr>
                      <a:cxnSpLocks/>
                      <a:stCxn id="117" idx="2"/>
                      <a:endCxn id="120" idx="0"/>
                    </p:cNvCxnSpPr>
                    <p:nvPr/>
                  </p:nvCxnSpPr>
                  <p:spPr>
                    <a:xfrm rot="5400000">
                      <a:off x="1213436" y="4514614"/>
                      <a:ext cx="1636011" cy="0"/>
                    </a:xfrm>
                    <a:prstGeom prst="line">
                      <a:avLst/>
                    </a:prstGeom>
                    <a:ln w="19050">
                      <a:solidFill>
                        <a:srgbClr val="00002F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0" name="원호 119">
                      <a:extLst>
                        <a:ext uri="{FF2B5EF4-FFF2-40B4-BE49-F238E27FC236}">
                          <a16:creationId xmlns:a16="http://schemas.microsoft.com/office/drawing/2014/main" id="{1B6DB2EB-2408-838C-3C71-20EF7A085F53}"/>
                        </a:ext>
                      </a:extLst>
                    </p:cNvPr>
                    <p:cNvSpPr/>
                    <p:nvPr/>
                  </p:nvSpPr>
                  <p:spPr>
                    <a:xfrm rot="5400000" flipV="1">
                      <a:off x="2030937" y="5152619"/>
                      <a:ext cx="361008" cy="360000"/>
                    </a:xfrm>
                    <a:prstGeom prst="arc">
                      <a:avLst/>
                    </a:prstGeom>
                    <a:ln w="19050">
                      <a:solidFill>
                        <a:srgbClr val="00002F"/>
                      </a:solidFill>
                      <a:prstDash val="sysDash"/>
                      <a:headEnd type="none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F9ECFDA4-5EF1-C7B9-4B9C-A5DCF8925021}"/>
                  </a:ext>
                </a:extLst>
              </p:cNvPr>
              <p:cNvGrpSpPr/>
              <p:nvPr/>
            </p:nvGrpSpPr>
            <p:grpSpPr>
              <a:xfrm>
                <a:off x="1344590" y="1091001"/>
                <a:ext cx="1029982" cy="1029982"/>
                <a:chOff x="3022376" y="2300533"/>
                <a:chExt cx="728415" cy="728415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56CE023-33C4-2858-EF0B-8886990F57CC}"/>
                    </a:ext>
                  </a:extLst>
                </p:cNvPr>
                <p:cNvSpPr/>
                <p:nvPr/>
              </p:nvSpPr>
              <p:spPr>
                <a:xfrm>
                  <a:off x="3022376" y="2300533"/>
                  <a:ext cx="728415" cy="728415"/>
                </a:xfrm>
                <a:prstGeom prst="ellipse">
                  <a:avLst/>
                </a:prstGeom>
                <a:solidFill>
                  <a:srgbClr val="00002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3" name="Group 20">
                  <a:extLst>
                    <a:ext uri="{FF2B5EF4-FFF2-40B4-BE49-F238E27FC236}">
                      <a16:creationId xmlns:a16="http://schemas.microsoft.com/office/drawing/2014/main" id="{747BDEB5-5230-1CD0-5A49-E4F69403CBB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234166" y="2437946"/>
                  <a:ext cx="317441" cy="433005"/>
                  <a:chOff x="2597" y="4163"/>
                  <a:chExt cx="217" cy="296"/>
                </a:xfrm>
                <a:grpFill/>
              </p:grpSpPr>
              <p:sp>
                <p:nvSpPr>
                  <p:cNvPr id="105" name="Freeform 22">
                    <a:extLst>
                      <a:ext uri="{FF2B5EF4-FFF2-40B4-BE49-F238E27FC236}">
                        <a16:creationId xmlns:a16="http://schemas.microsoft.com/office/drawing/2014/main" id="{DAABD008-D4C6-FB90-E0CE-5294D39BA73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630" y="4163"/>
                    <a:ext cx="151" cy="176"/>
                  </a:xfrm>
                  <a:custGeom>
                    <a:avLst/>
                    <a:gdLst>
                      <a:gd name="T0" fmla="*/ 410 w 1662"/>
                      <a:gd name="T1" fmla="*/ 645 h 1942"/>
                      <a:gd name="T2" fmla="*/ 309 w 1662"/>
                      <a:gd name="T3" fmla="*/ 847 h 1942"/>
                      <a:gd name="T4" fmla="*/ 255 w 1662"/>
                      <a:gd name="T5" fmla="*/ 1023 h 1942"/>
                      <a:gd name="T6" fmla="*/ 263 w 1662"/>
                      <a:gd name="T7" fmla="*/ 1206 h 1942"/>
                      <a:gd name="T8" fmla="*/ 347 w 1662"/>
                      <a:gd name="T9" fmla="*/ 1429 h 1942"/>
                      <a:gd name="T10" fmla="*/ 476 w 1662"/>
                      <a:gd name="T11" fmla="*/ 1620 h 1942"/>
                      <a:gd name="T12" fmla="*/ 638 w 1662"/>
                      <a:gd name="T13" fmla="*/ 1753 h 1942"/>
                      <a:gd name="T14" fmla="*/ 825 w 1662"/>
                      <a:gd name="T15" fmla="*/ 1803 h 1942"/>
                      <a:gd name="T16" fmla="*/ 1013 w 1662"/>
                      <a:gd name="T17" fmla="*/ 1753 h 1942"/>
                      <a:gd name="T18" fmla="*/ 1176 w 1662"/>
                      <a:gd name="T19" fmla="*/ 1619 h 1942"/>
                      <a:gd name="T20" fmla="*/ 1305 w 1662"/>
                      <a:gd name="T21" fmla="*/ 1428 h 1942"/>
                      <a:gd name="T22" fmla="*/ 1388 w 1662"/>
                      <a:gd name="T23" fmla="*/ 1205 h 1942"/>
                      <a:gd name="T24" fmla="*/ 1418 w 1662"/>
                      <a:gd name="T25" fmla="*/ 974 h 1942"/>
                      <a:gd name="T26" fmla="*/ 1266 w 1662"/>
                      <a:gd name="T27" fmla="*/ 836 h 1942"/>
                      <a:gd name="T28" fmla="*/ 1012 w 1662"/>
                      <a:gd name="T29" fmla="*/ 794 h 1942"/>
                      <a:gd name="T30" fmla="*/ 806 w 1662"/>
                      <a:gd name="T31" fmla="*/ 713 h 1942"/>
                      <a:gd name="T32" fmla="*/ 646 w 1662"/>
                      <a:gd name="T33" fmla="*/ 610 h 1942"/>
                      <a:gd name="T34" fmla="*/ 526 w 1662"/>
                      <a:gd name="T35" fmla="*/ 499 h 1942"/>
                      <a:gd name="T36" fmla="*/ 944 w 1662"/>
                      <a:gd name="T37" fmla="*/ 23 h 1942"/>
                      <a:gd name="T38" fmla="*/ 1152 w 1662"/>
                      <a:gd name="T39" fmla="*/ 118 h 1942"/>
                      <a:gd name="T40" fmla="*/ 1271 w 1662"/>
                      <a:gd name="T41" fmla="*/ 205 h 1942"/>
                      <a:gd name="T42" fmla="*/ 1388 w 1662"/>
                      <a:gd name="T43" fmla="*/ 323 h 1942"/>
                      <a:gd name="T44" fmla="*/ 1455 w 1662"/>
                      <a:gd name="T45" fmla="*/ 429 h 1942"/>
                      <a:gd name="T46" fmla="*/ 1524 w 1662"/>
                      <a:gd name="T47" fmla="*/ 626 h 1942"/>
                      <a:gd name="T48" fmla="*/ 1555 w 1662"/>
                      <a:gd name="T49" fmla="*/ 892 h 1942"/>
                      <a:gd name="T50" fmla="*/ 1619 w 1662"/>
                      <a:gd name="T51" fmla="*/ 939 h 1942"/>
                      <a:gd name="T52" fmla="*/ 1657 w 1662"/>
                      <a:gd name="T53" fmla="*/ 1032 h 1942"/>
                      <a:gd name="T54" fmla="*/ 1655 w 1662"/>
                      <a:gd name="T55" fmla="*/ 1183 h 1942"/>
                      <a:gd name="T56" fmla="*/ 1611 w 1662"/>
                      <a:gd name="T57" fmla="*/ 1304 h 1942"/>
                      <a:gd name="T58" fmla="*/ 1537 w 1662"/>
                      <a:gd name="T59" fmla="*/ 1372 h 1942"/>
                      <a:gd name="T60" fmla="*/ 1445 w 1662"/>
                      <a:gd name="T61" fmla="*/ 1454 h 1942"/>
                      <a:gd name="T62" fmla="*/ 1313 w 1662"/>
                      <a:gd name="T63" fmla="*/ 1670 h 1942"/>
                      <a:gd name="T64" fmla="*/ 1141 w 1662"/>
                      <a:gd name="T65" fmla="*/ 1836 h 1942"/>
                      <a:gd name="T66" fmla="*/ 937 w 1662"/>
                      <a:gd name="T67" fmla="*/ 1930 h 1942"/>
                      <a:gd name="T68" fmla="*/ 714 w 1662"/>
                      <a:gd name="T69" fmla="*/ 1930 h 1942"/>
                      <a:gd name="T70" fmla="*/ 510 w 1662"/>
                      <a:gd name="T71" fmla="*/ 1836 h 1942"/>
                      <a:gd name="T72" fmla="*/ 337 w 1662"/>
                      <a:gd name="T73" fmla="*/ 1669 h 1942"/>
                      <a:gd name="T74" fmla="*/ 205 w 1662"/>
                      <a:gd name="T75" fmla="*/ 1452 h 1942"/>
                      <a:gd name="T76" fmla="*/ 111 w 1662"/>
                      <a:gd name="T77" fmla="*/ 1364 h 1942"/>
                      <a:gd name="T78" fmla="*/ 39 w 1662"/>
                      <a:gd name="T79" fmla="*/ 1284 h 1942"/>
                      <a:gd name="T80" fmla="*/ 2 w 1662"/>
                      <a:gd name="T81" fmla="*/ 1143 h 1942"/>
                      <a:gd name="T82" fmla="*/ 9 w 1662"/>
                      <a:gd name="T83" fmla="*/ 1009 h 1942"/>
                      <a:gd name="T84" fmla="*/ 50 w 1662"/>
                      <a:gd name="T85" fmla="*/ 930 h 1942"/>
                      <a:gd name="T86" fmla="*/ 98 w 1662"/>
                      <a:gd name="T87" fmla="*/ 851 h 1942"/>
                      <a:gd name="T88" fmla="*/ 85 w 1662"/>
                      <a:gd name="T89" fmla="*/ 643 h 1942"/>
                      <a:gd name="T90" fmla="*/ 120 w 1662"/>
                      <a:gd name="T91" fmla="*/ 487 h 1942"/>
                      <a:gd name="T92" fmla="*/ 183 w 1662"/>
                      <a:gd name="T93" fmla="*/ 377 h 1942"/>
                      <a:gd name="T94" fmla="*/ 257 w 1662"/>
                      <a:gd name="T95" fmla="*/ 305 h 1942"/>
                      <a:gd name="T96" fmla="*/ 319 w 1662"/>
                      <a:gd name="T97" fmla="*/ 266 h 1942"/>
                      <a:gd name="T98" fmla="*/ 352 w 1662"/>
                      <a:gd name="T99" fmla="*/ 246 h 1942"/>
                      <a:gd name="T100" fmla="*/ 390 w 1662"/>
                      <a:gd name="T101" fmla="*/ 196 h 1942"/>
                      <a:gd name="T102" fmla="*/ 459 w 1662"/>
                      <a:gd name="T103" fmla="*/ 127 h 1942"/>
                      <a:gd name="T104" fmla="*/ 559 w 1662"/>
                      <a:gd name="T105" fmla="*/ 57 h 1942"/>
                      <a:gd name="T106" fmla="*/ 690 w 1662"/>
                      <a:gd name="T107" fmla="*/ 10 h 19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662" h="1942">
                        <a:moveTo>
                          <a:pt x="526" y="499"/>
                        </a:moveTo>
                        <a:lnTo>
                          <a:pt x="484" y="546"/>
                        </a:lnTo>
                        <a:lnTo>
                          <a:pt x="445" y="595"/>
                        </a:lnTo>
                        <a:lnTo>
                          <a:pt x="410" y="645"/>
                        </a:lnTo>
                        <a:lnTo>
                          <a:pt x="379" y="696"/>
                        </a:lnTo>
                        <a:lnTo>
                          <a:pt x="352" y="747"/>
                        </a:lnTo>
                        <a:lnTo>
                          <a:pt x="329" y="797"/>
                        </a:lnTo>
                        <a:lnTo>
                          <a:pt x="309" y="847"/>
                        </a:lnTo>
                        <a:lnTo>
                          <a:pt x="291" y="895"/>
                        </a:lnTo>
                        <a:lnTo>
                          <a:pt x="277" y="941"/>
                        </a:lnTo>
                        <a:lnTo>
                          <a:pt x="264" y="984"/>
                        </a:lnTo>
                        <a:lnTo>
                          <a:pt x="255" y="1023"/>
                        </a:lnTo>
                        <a:lnTo>
                          <a:pt x="247" y="1059"/>
                        </a:lnTo>
                        <a:lnTo>
                          <a:pt x="241" y="1091"/>
                        </a:lnTo>
                        <a:lnTo>
                          <a:pt x="250" y="1148"/>
                        </a:lnTo>
                        <a:lnTo>
                          <a:pt x="263" y="1206"/>
                        </a:lnTo>
                        <a:lnTo>
                          <a:pt x="280" y="1263"/>
                        </a:lnTo>
                        <a:lnTo>
                          <a:pt x="299" y="1320"/>
                        </a:lnTo>
                        <a:lnTo>
                          <a:pt x="322" y="1375"/>
                        </a:lnTo>
                        <a:lnTo>
                          <a:pt x="347" y="1429"/>
                        </a:lnTo>
                        <a:lnTo>
                          <a:pt x="375" y="1480"/>
                        </a:lnTo>
                        <a:lnTo>
                          <a:pt x="406" y="1530"/>
                        </a:lnTo>
                        <a:lnTo>
                          <a:pt x="440" y="1576"/>
                        </a:lnTo>
                        <a:lnTo>
                          <a:pt x="476" y="1620"/>
                        </a:lnTo>
                        <a:lnTo>
                          <a:pt x="513" y="1659"/>
                        </a:lnTo>
                        <a:lnTo>
                          <a:pt x="553" y="1695"/>
                        </a:lnTo>
                        <a:lnTo>
                          <a:pt x="594" y="1726"/>
                        </a:lnTo>
                        <a:lnTo>
                          <a:pt x="638" y="1753"/>
                        </a:lnTo>
                        <a:lnTo>
                          <a:pt x="683" y="1774"/>
                        </a:lnTo>
                        <a:lnTo>
                          <a:pt x="729" y="1789"/>
                        </a:lnTo>
                        <a:lnTo>
                          <a:pt x="777" y="1800"/>
                        </a:lnTo>
                        <a:lnTo>
                          <a:pt x="825" y="1803"/>
                        </a:lnTo>
                        <a:lnTo>
                          <a:pt x="875" y="1800"/>
                        </a:lnTo>
                        <a:lnTo>
                          <a:pt x="922" y="1789"/>
                        </a:lnTo>
                        <a:lnTo>
                          <a:pt x="968" y="1774"/>
                        </a:lnTo>
                        <a:lnTo>
                          <a:pt x="1013" y="1753"/>
                        </a:lnTo>
                        <a:lnTo>
                          <a:pt x="1056" y="1726"/>
                        </a:lnTo>
                        <a:lnTo>
                          <a:pt x="1099" y="1695"/>
                        </a:lnTo>
                        <a:lnTo>
                          <a:pt x="1139" y="1659"/>
                        </a:lnTo>
                        <a:lnTo>
                          <a:pt x="1176" y="1619"/>
                        </a:lnTo>
                        <a:lnTo>
                          <a:pt x="1212" y="1576"/>
                        </a:lnTo>
                        <a:lnTo>
                          <a:pt x="1245" y="1529"/>
                        </a:lnTo>
                        <a:lnTo>
                          <a:pt x="1276" y="1480"/>
                        </a:lnTo>
                        <a:lnTo>
                          <a:pt x="1305" y="1428"/>
                        </a:lnTo>
                        <a:lnTo>
                          <a:pt x="1330" y="1374"/>
                        </a:lnTo>
                        <a:lnTo>
                          <a:pt x="1353" y="1319"/>
                        </a:lnTo>
                        <a:lnTo>
                          <a:pt x="1372" y="1262"/>
                        </a:lnTo>
                        <a:lnTo>
                          <a:pt x="1388" y="1205"/>
                        </a:lnTo>
                        <a:lnTo>
                          <a:pt x="1401" y="1147"/>
                        </a:lnTo>
                        <a:lnTo>
                          <a:pt x="1411" y="1089"/>
                        </a:lnTo>
                        <a:lnTo>
                          <a:pt x="1416" y="1032"/>
                        </a:lnTo>
                        <a:lnTo>
                          <a:pt x="1418" y="974"/>
                        </a:lnTo>
                        <a:lnTo>
                          <a:pt x="1417" y="904"/>
                        </a:lnTo>
                        <a:lnTo>
                          <a:pt x="1414" y="838"/>
                        </a:lnTo>
                        <a:lnTo>
                          <a:pt x="1339" y="839"/>
                        </a:lnTo>
                        <a:lnTo>
                          <a:pt x="1266" y="836"/>
                        </a:lnTo>
                        <a:lnTo>
                          <a:pt x="1198" y="830"/>
                        </a:lnTo>
                        <a:lnTo>
                          <a:pt x="1133" y="820"/>
                        </a:lnTo>
                        <a:lnTo>
                          <a:pt x="1070" y="808"/>
                        </a:lnTo>
                        <a:lnTo>
                          <a:pt x="1012" y="794"/>
                        </a:lnTo>
                        <a:lnTo>
                          <a:pt x="956" y="777"/>
                        </a:lnTo>
                        <a:lnTo>
                          <a:pt x="903" y="757"/>
                        </a:lnTo>
                        <a:lnTo>
                          <a:pt x="853" y="737"/>
                        </a:lnTo>
                        <a:lnTo>
                          <a:pt x="806" y="713"/>
                        </a:lnTo>
                        <a:lnTo>
                          <a:pt x="762" y="690"/>
                        </a:lnTo>
                        <a:lnTo>
                          <a:pt x="721" y="664"/>
                        </a:lnTo>
                        <a:lnTo>
                          <a:pt x="682" y="638"/>
                        </a:lnTo>
                        <a:lnTo>
                          <a:pt x="646" y="610"/>
                        </a:lnTo>
                        <a:lnTo>
                          <a:pt x="612" y="583"/>
                        </a:lnTo>
                        <a:lnTo>
                          <a:pt x="581" y="555"/>
                        </a:lnTo>
                        <a:lnTo>
                          <a:pt x="552" y="527"/>
                        </a:lnTo>
                        <a:lnTo>
                          <a:pt x="526" y="499"/>
                        </a:lnTo>
                        <a:close/>
                        <a:moveTo>
                          <a:pt x="808" y="0"/>
                        </a:moveTo>
                        <a:lnTo>
                          <a:pt x="851" y="3"/>
                        </a:lnTo>
                        <a:lnTo>
                          <a:pt x="897" y="11"/>
                        </a:lnTo>
                        <a:lnTo>
                          <a:pt x="944" y="23"/>
                        </a:lnTo>
                        <a:lnTo>
                          <a:pt x="993" y="39"/>
                        </a:lnTo>
                        <a:lnTo>
                          <a:pt x="1044" y="60"/>
                        </a:lnTo>
                        <a:lnTo>
                          <a:pt x="1097" y="86"/>
                        </a:lnTo>
                        <a:lnTo>
                          <a:pt x="1152" y="118"/>
                        </a:lnTo>
                        <a:lnTo>
                          <a:pt x="1179" y="135"/>
                        </a:lnTo>
                        <a:lnTo>
                          <a:pt x="1208" y="155"/>
                        </a:lnTo>
                        <a:lnTo>
                          <a:pt x="1239" y="179"/>
                        </a:lnTo>
                        <a:lnTo>
                          <a:pt x="1271" y="205"/>
                        </a:lnTo>
                        <a:lnTo>
                          <a:pt x="1304" y="233"/>
                        </a:lnTo>
                        <a:lnTo>
                          <a:pt x="1334" y="261"/>
                        </a:lnTo>
                        <a:lnTo>
                          <a:pt x="1363" y="292"/>
                        </a:lnTo>
                        <a:lnTo>
                          <a:pt x="1388" y="323"/>
                        </a:lnTo>
                        <a:lnTo>
                          <a:pt x="1409" y="353"/>
                        </a:lnTo>
                        <a:lnTo>
                          <a:pt x="1409" y="353"/>
                        </a:lnTo>
                        <a:lnTo>
                          <a:pt x="1433" y="389"/>
                        </a:lnTo>
                        <a:lnTo>
                          <a:pt x="1455" y="429"/>
                        </a:lnTo>
                        <a:lnTo>
                          <a:pt x="1475" y="472"/>
                        </a:lnTo>
                        <a:lnTo>
                          <a:pt x="1493" y="519"/>
                        </a:lnTo>
                        <a:lnTo>
                          <a:pt x="1509" y="570"/>
                        </a:lnTo>
                        <a:lnTo>
                          <a:pt x="1524" y="626"/>
                        </a:lnTo>
                        <a:lnTo>
                          <a:pt x="1535" y="685"/>
                        </a:lnTo>
                        <a:lnTo>
                          <a:pt x="1545" y="749"/>
                        </a:lnTo>
                        <a:lnTo>
                          <a:pt x="1551" y="817"/>
                        </a:lnTo>
                        <a:lnTo>
                          <a:pt x="1555" y="892"/>
                        </a:lnTo>
                        <a:lnTo>
                          <a:pt x="1573" y="900"/>
                        </a:lnTo>
                        <a:lnTo>
                          <a:pt x="1590" y="910"/>
                        </a:lnTo>
                        <a:lnTo>
                          <a:pt x="1605" y="922"/>
                        </a:lnTo>
                        <a:lnTo>
                          <a:pt x="1619" y="939"/>
                        </a:lnTo>
                        <a:lnTo>
                          <a:pt x="1632" y="957"/>
                        </a:lnTo>
                        <a:lnTo>
                          <a:pt x="1642" y="979"/>
                        </a:lnTo>
                        <a:lnTo>
                          <a:pt x="1651" y="1003"/>
                        </a:lnTo>
                        <a:lnTo>
                          <a:pt x="1657" y="1032"/>
                        </a:lnTo>
                        <a:lnTo>
                          <a:pt x="1661" y="1064"/>
                        </a:lnTo>
                        <a:lnTo>
                          <a:pt x="1662" y="1102"/>
                        </a:lnTo>
                        <a:lnTo>
                          <a:pt x="1660" y="1143"/>
                        </a:lnTo>
                        <a:lnTo>
                          <a:pt x="1655" y="1183"/>
                        </a:lnTo>
                        <a:lnTo>
                          <a:pt x="1648" y="1218"/>
                        </a:lnTo>
                        <a:lnTo>
                          <a:pt x="1638" y="1250"/>
                        </a:lnTo>
                        <a:lnTo>
                          <a:pt x="1625" y="1278"/>
                        </a:lnTo>
                        <a:lnTo>
                          <a:pt x="1611" y="1304"/>
                        </a:lnTo>
                        <a:lnTo>
                          <a:pt x="1595" y="1325"/>
                        </a:lnTo>
                        <a:lnTo>
                          <a:pt x="1577" y="1344"/>
                        </a:lnTo>
                        <a:lnTo>
                          <a:pt x="1558" y="1360"/>
                        </a:lnTo>
                        <a:lnTo>
                          <a:pt x="1537" y="1372"/>
                        </a:lnTo>
                        <a:lnTo>
                          <a:pt x="1515" y="1382"/>
                        </a:lnTo>
                        <a:lnTo>
                          <a:pt x="1493" y="1390"/>
                        </a:lnTo>
                        <a:lnTo>
                          <a:pt x="1471" y="1395"/>
                        </a:lnTo>
                        <a:lnTo>
                          <a:pt x="1445" y="1454"/>
                        </a:lnTo>
                        <a:lnTo>
                          <a:pt x="1416" y="1512"/>
                        </a:lnTo>
                        <a:lnTo>
                          <a:pt x="1385" y="1567"/>
                        </a:lnTo>
                        <a:lnTo>
                          <a:pt x="1350" y="1620"/>
                        </a:lnTo>
                        <a:lnTo>
                          <a:pt x="1313" y="1670"/>
                        </a:lnTo>
                        <a:lnTo>
                          <a:pt x="1273" y="1717"/>
                        </a:lnTo>
                        <a:lnTo>
                          <a:pt x="1231" y="1761"/>
                        </a:lnTo>
                        <a:lnTo>
                          <a:pt x="1187" y="1801"/>
                        </a:lnTo>
                        <a:lnTo>
                          <a:pt x="1141" y="1836"/>
                        </a:lnTo>
                        <a:lnTo>
                          <a:pt x="1092" y="1868"/>
                        </a:lnTo>
                        <a:lnTo>
                          <a:pt x="1042" y="1893"/>
                        </a:lnTo>
                        <a:lnTo>
                          <a:pt x="990" y="1915"/>
                        </a:lnTo>
                        <a:lnTo>
                          <a:pt x="937" y="1930"/>
                        </a:lnTo>
                        <a:lnTo>
                          <a:pt x="882" y="1939"/>
                        </a:lnTo>
                        <a:lnTo>
                          <a:pt x="825" y="1942"/>
                        </a:lnTo>
                        <a:lnTo>
                          <a:pt x="769" y="1939"/>
                        </a:lnTo>
                        <a:lnTo>
                          <a:pt x="714" y="1930"/>
                        </a:lnTo>
                        <a:lnTo>
                          <a:pt x="661" y="1915"/>
                        </a:lnTo>
                        <a:lnTo>
                          <a:pt x="608" y="1893"/>
                        </a:lnTo>
                        <a:lnTo>
                          <a:pt x="558" y="1867"/>
                        </a:lnTo>
                        <a:lnTo>
                          <a:pt x="510" y="1836"/>
                        </a:lnTo>
                        <a:lnTo>
                          <a:pt x="464" y="1800"/>
                        </a:lnTo>
                        <a:lnTo>
                          <a:pt x="419" y="1760"/>
                        </a:lnTo>
                        <a:lnTo>
                          <a:pt x="377" y="1716"/>
                        </a:lnTo>
                        <a:lnTo>
                          <a:pt x="337" y="1669"/>
                        </a:lnTo>
                        <a:lnTo>
                          <a:pt x="300" y="1618"/>
                        </a:lnTo>
                        <a:lnTo>
                          <a:pt x="266" y="1565"/>
                        </a:lnTo>
                        <a:lnTo>
                          <a:pt x="234" y="1510"/>
                        </a:lnTo>
                        <a:lnTo>
                          <a:pt x="205" y="1452"/>
                        </a:lnTo>
                        <a:lnTo>
                          <a:pt x="179" y="1392"/>
                        </a:lnTo>
                        <a:lnTo>
                          <a:pt x="156" y="1386"/>
                        </a:lnTo>
                        <a:lnTo>
                          <a:pt x="133" y="1376"/>
                        </a:lnTo>
                        <a:lnTo>
                          <a:pt x="111" y="1364"/>
                        </a:lnTo>
                        <a:lnTo>
                          <a:pt x="91" y="1349"/>
                        </a:lnTo>
                        <a:lnTo>
                          <a:pt x="72" y="1330"/>
                        </a:lnTo>
                        <a:lnTo>
                          <a:pt x="55" y="1309"/>
                        </a:lnTo>
                        <a:lnTo>
                          <a:pt x="39" y="1284"/>
                        </a:lnTo>
                        <a:lnTo>
                          <a:pt x="26" y="1254"/>
                        </a:lnTo>
                        <a:lnTo>
                          <a:pt x="15" y="1221"/>
                        </a:lnTo>
                        <a:lnTo>
                          <a:pt x="7" y="1184"/>
                        </a:lnTo>
                        <a:lnTo>
                          <a:pt x="2" y="1143"/>
                        </a:lnTo>
                        <a:lnTo>
                          <a:pt x="0" y="1104"/>
                        </a:lnTo>
                        <a:lnTo>
                          <a:pt x="1" y="1068"/>
                        </a:lnTo>
                        <a:lnTo>
                          <a:pt x="4" y="1038"/>
                        </a:lnTo>
                        <a:lnTo>
                          <a:pt x="9" y="1009"/>
                        </a:lnTo>
                        <a:lnTo>
                          <a:pt x="17" y="985"/>
                        </a:lnTo>
                        <a:lnTo>
                          <a:pt x="27" y="964"/>
                        </a:lnTo>
                        <a:lnTo>
                          <a:pt x="38" y="946"/>
                        </a:lnTo>
                        <a:lnTo>
                          <a:pt x="50" y="930"/>
                        </a:lnTo>
                        <a:lnTo>
                          <a:pt x="65" y="916"/>
                        </a:lnTo>
                        <a:lnTo>
                          <a:pt x="80" y="906"/>
                        </a:lnTo>
                        <a:lnTo>
                          <a:pt x="96" y="897"/>
                        </a:lnTo>
                        <a:lnTo>
                          <a:pt x="98" y="851"/>
                        </a:lnTo>
                        <a:lnTo>
                          <a:pt x="89" y="794"/>
                        </a:lnTo>
                        <a:lnTo>
                          <a:pt x="85" y="740"/>
                        </a:lnTo>
                        <a:lnTo>
                          <a:pt x="83" y="690"/>
                        </a:lnTo>
                        <a:lnTo>
                          <a:pt x="85" y="643"/>
                        </a:lnTo>
                        <a:lnTo>
                          <a:pt x="90" y="599"/>
                        </a:lnTo>
                        <a:lnTo>
                          <a:pt x="98" y="559"/>
                        </a:lnTo>
                        <a:lnTo>
                          <a:pt x="108" y="522"/>
                        </a:lnTo>
                        <a:lnTo>
                          <a:pt x="120" y="487"/>
                        </a:lnTo>
                        <a:lnTo>
                          <a:pt x="134" y="455"/>
                        </a:lnTo>
                        <a:lnTo>
                          <a:pt x="149" y="427"/>
                        </a:lnTo>
                        <a:lnTo>
                          <a:pt x="166" y="400"/>
                        </a:lnTo>
                        <a:lnTo>
                          <a:pt x="183" y="377"/>
                        </a:lnTo>
                        <a:lnTo>
                          <a:pt x="202" y="355"/>
                        </a:lnTo>
                        <a:lnTo>
                          <a:pt x="220" y="337"/>
                        </a:lnTo>
                        <a:lnTo>
                          <a:pt x="239" y="320"/>
                        </a:lnTo>
                        <a:lnTo>
                          <a:pt x="257" y="305"/>
                        </a:lnTo>
                        <a:lnTo>
                          <a:pt x="274" y="293"/>
                        </a:lnTo>
                        <a:lnTo>
                          <a:pt x="290" y="282"/>
                        </a:lnTo>
                        <a:lnTo>
                          <a:pt x="305" y="273"/>
                        </a:lnTo>
                        <a:lnTo>
                          <a:pt x="319" y="266"/>
                        </a:lnTo>
                        <a:lnTo>
                          <a:pt x="331" y="260"/>
                        </a:lnTo>
                        <a:lnTo>
                          <a:pt x="341" y="255"/>
                        </a:lnTo>
                        <a:lnTo>
                          <a:pt x="348" y="253"/>
                        </a:lnTo>
                        <a:lnTo>
                          <a:pt x="352" y="246"/>
                        </a:lnTo>
                        <a:lnTo>
                          <a:pt x="359" y="237"/>
                        </a:lnTo>
                        <a:lnTo>
                          <a:pt x="367" y="225"/>
                        </a:lnTo>
                        <a:lnTo>
                          <a:pt x="377" y="212"/>
                        </a:lnTo>
                        <a:lnTo>
                          <a:pt x="390" y="196"/>
                        </a:lnTo>
                        <a:lnTo>
                          <a:pt x="404" y="180"/>
                        </a:lnTo>
                        <a:lnTo>
                          <a:pt x="421" y="163"/>
                        </a:lnTo>
                        <a:lnTo>
                          <a:pt x="439" y="145"/>
                        </a:lnTo>
                        <a:lnTo>
                          <a:pt x="459" y="127"/>
                        </a:lnTo>
                        <a:lnTo>
                          <a:pt x="481" y="108"/>
                        </a:lnTo>
                        <a:lnTo>
                          <a:pt x="505" y="91"/>
                        </a:lnTo>
                        <a:lnTo>
                          <a:pt x="531" y="74"/>
                        </a:lnTo>
                        <a:lnTo>
                          <a:pt x="559" y="57"/>
                        </a:lnTo>
                        <a:lnTo>
                          <a:pt x="589" y="43"/>
                        </a:lnTo>
                        <a:lnTo>
                          <a:pt x="620" y="30"/>
                        </a:lnTo>
                        <a:lnTo>
                          <a:pt x="655" y="19"/>
                        </a:lnTo>
                        <a:lnTo>
                          <a:pt x="690" y="10"/>
                        </a:lnTo>
                        <a:lnTo>
                          <a:pt x="728" y="3"/>
                        </a:lnTo>
                        <a:lnTo>
                          <a:pt x="767" y="0"/>
                        </a:lnTo>
                        <a:lnTo>
                          <a:pt x="808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sz="1600">
                      <a:solidFill>
                        <a:srgbClr val="341886"/>
                      </a:solidFill>
                    </a:endParaRPr>
                  </a:p>
                </p:txBody>
              </p:sp>
              <p:sp>
                <p:nvSpPr>
                  <p:cNvPr id="106" name="Freeform 23">
                    <a:extLst>
                      <a:ext uri="{FF2B5EF4-FFF2-40B4-BE49-F238E27FC236}">
                        <a16:creationId xmlns:a16="http://schemas.microsoft.com/office/drawing/2014/main" id="{661E3044-DEE5-EE87-CB19-9B3CC1A5B29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664" y="4250"/>
                    <a:ext cx="83" cy="27"/>
                  </a:xfrm>
                  <a:custGeom>
                    <a:avLst/>
                    <a:gdLst>
                      <a:gd name="T0" fmla="*/ 613 w 916"/>
                      <a:gd name="T1" fmla="*/ 78 h 300"/>
                      <a:gd name="T2" fmla="*/ 561 w 916"/>
                      <a:gd name="T3" fmla="*/ 109 h 300"/>
                      <a:gd name="T4" fmla="*/ 554 w 916"/>
                      <a:gd name="T5" fmla="*/ 165 h 300"/>
                      <a:gd name="T6" fmla="*/ 579 w 916"/>
                      <a:gd name="T7" fmla="*/ 210 h 300"/>
                      <a:gd name="T8" fmla="*/ 665 w 916"/>
                      <a:gd name="T9" fmla="*/ 229 h 300"/>
                      <a:gd name="T10" fmla="*/ 787 w 916"/>
                      <a:gd name="T11" fmla="*/ 223 h 300"/>
                      <a:gd name="T12" fmla="*/ 839 w 916"/>
                      <a:gd name="T13" fmla="*/ 191 h 300"/>
                      <a:gd name="T14" fmla="*/ 846 w 916"/>
                      <a:gd name="T15" fmla="*/ 135 h 300"/>
                      <a:gd name="T16" fmla="*/ 820 w 916"/>
                      <a:gd name="T17" fmla="*/ 90 h 300"/>
                      <a:gd name="T18" fmla="*/ 734 w 916"/>
                      <a:gd name="T19" fmla="*/ 72 h 300"/>
                      <a:gd name="T20" fmla="*/ 153 w 916"/>
                      <a:gd name="T21" fmla="*/ 74 h 300"/>
                      <a:gd name="T22" fmla="*/ 85 w 916"/>
                      <a:gd name="T23" fmla="*/ 99 h 300"/>
                      <a:gd name="T24" fmla="*/ 70 w 916"/>
                      <a:gd name="T25" fmla="*/ 150 h 300"/>
                      <a:gd name="T26" fmla="*/ 85 w 916"/>
                      <a:gd name="T27" fmla="*/ 201 h 300"/>
                      <a:gd name="T28" fmla="*/ 153 w 916"/>
                      <a:gd name="T29" fmla="*/ 227 h 300"/>
                      <a:gd name="T30" fmla="*/ 280 w 916"/>
                      <a:gd name="T31" fmla="*/ 227 h 300"/>
                      <a:gd name="T32" fmla="*/ 348 w 916"/>
                      <a:gd name="T33" fmla="*/ 201 h 300"/>
                      <a:gd name="T34" fmla="*/ 363 w 916"/>
                      <a:gd name="T35" fmla="*/ 150 h 300"/>
                      <a:gd name="T36" fmla="*/ 348 w 916"/>
                      <a:gd name="T37" fmla="*/ 99 h 300"/>
                      <a:gd name="T38" fmla="*/ 280 w 916"/>
                      <a:gd name="T39" fmla="*/ 74 h 300"/>
                      <a:gd name="T40" fmla="*/ 234 w 916"/>
                      <a:gd name="T41" fmla="*/ 0 h 300"/>
                      <a:gd name="T42" fmla="*/ 321 w 916"/>
                      <a:gd name="T43" fmla="*/ 9 h 300"/>
                      <a:gd name="T44" fmla="*/ 400 w 916"/>
                      <a:gd name="T45" fmla="*/ 53 h 300"/>
                      <a:gd name="T46" fmla="*/ 574 w 916"/>
                      <a:gd name="T47" fmla="*/ 17 h 300"/>
                      <a:gd name="T48" fmla="*/ 662 w 916"/>
                      <a:gd name="T49" fmla="*/ 1 h 300"/>
                      <a:gd name="T50" fmla="*/ 732 w 916"/>
                      <a:gd name="T51" fmla="*/ 0 h 300"/>
                      <a:gd name="T52" fmla="*/ 806 w 916"/>
                      <a:gd name="T53" fmla="*/ 10 h 300"/>
                      <a:gd name="T54" fmla="*/ 875 w 916"/>
                      <a:gd name="T55" fmla="*/ 45 h 300"/>
                      <a:gd name="T56" fmla="*/ 914 w 916"/>
                      <a:gd name="T57" fmla="*/ 123 h 300"/>
                      <a:gd name="T58" fmla="*/ 900 w 916"/>
                      <a:gd name="T59" fmla="*/ 223 h 300"/>
                      <a:gd name="T60" fmla="*/ 843 w 916"/>
                      <a:gd name="T61" fmla="*/ 277 h 300"/>
                      <a:gd name="T62" fmla="*/ 768 w 916"/>
                      <a:gd name="T63" fmla="*/ 297 h 300"/>
                      <a:gd name="T64" fmla="*/ 699 w 916"/>
                      <a:gd name="T65" fmla="*/ 300 h 300"/>
                      <a:gd name="T66" fmla="*/ 632 w 916"/>
                      <a:gd name="T67" fmla="*/ 297 h 300"/>
                      <a:gd name="T68" fmla="*/ 557 w 916"/>
                      <a:gd name="T69" fmla="*/ 277 h 300"/>
                      <a:gd name="T70" fmla="*/ 500 w 916"/>
                      <a:gd name="T71" fmla="*/ 224 h 300"/>
                      <a:gd name="T72" fmla="*/ 485 w 916"/>
                      <a:gd name="T73" fmla="*/ 137 h 300"/>
                      <a:gd name="T74" fmla="*/ 432 w 916"/>
                      <a:gd name="T75" fmla="*/ 150 h 300"/>
                      <a:gd name="T76" fmla="*/ 405 w 916"/>
                      <a:gd name="T77" fmla="*/ 241 h 300"/>
                      <a:gd name="T78" fmla="*/ 342 w 916"/>
                      <a:gd name="T79" fmla="*/ 284 h 300"/>
                      <a:gd name="T80" fmla="*/ 266 w 916"/>
                      <a:gd name="T81" fmla="*/ 298 h 300"/>
                      <a:gd name="T82" fmla="*/ 201 w 916"/>
                      <a:gd name="T83" fmla="*/ 299 h 300"/>
                      <a:gd name="T84" fmla="*/ 129 w 916"/>
                      <a:gd name="T85" fmla="*/ 294 h 300"/>
                      <a:gd name="T86" fmla="*/ 57 w 916"/>
                      <a:gd name="T87" fmla="*/ 267 h 300"/>
                      <a:gd name="T88" fmla="*/ 7 w 916"/>
                      <a:gd name="T89" fmla="*/ 202 h 300"/>
                      <a:gd name="T90" fmla="*/ 7 w 916"/>
                      <a:gd name="T91" fmla="*/ 98 h 300"/>
                      <a:gd name="T92" fmla="*/ 57 w 916"/>
                      <a:gd name="T93" fmla="*/ 33 h 300"/>
                      <a:gd name="T94" fmla="*/ 129 w 916"/>
                      <a:gd name="T95" fmla="*/ 6 h 300"/>
                      <a:gd name="T96" fmla="*/ 201 w 916"/>
                      <a:gd name="T97" fmla="*/ 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916" h="300">
                        <a:moveTo>
                          <a:pt x="699" y="71"/>
                        </a:moveTo>
                        <a:lnTo>
                          <a:pt x="665" y="72"/>
                        </a:lnTo>
                        <a:lnTo>
                          <a:pt x="636" y="74"/>
                        </a:lnTo>
                        <a:lnTo>
                          <a:pt x="613" y="78"/>
                        </a:lnTo>
                        <a:lnTo>
                          <a:pt x="594" y="83"/>
                        </a:lnTo>
                        <a:lnTo>
                          <a:pt x="579" y="90"/>
                        </a:lnTo>
                        <a:lnTo>
                          <a:pt x="569" y="99"/>
                        </a:lnTo>
                        <a:lnTo>
                          <a:pt x="561" y="109"/>
                        </a:lnTo>
                        <a:lnTo>
                          <a:pt x="556" y="122"/>
                        </a:lnTo>
                        <a:lnTo>
                          <a:pt x="554" y="135"/>
                        </a:lnTo>
                        <a:lnTo>
                          <a:pt x="553" y="150"/>
                        </a:lnTo>
                        <a:lnTo>
                          <a:pt x="554" y="165"/>
                        </a:lnTo>
                        <a:lnTo>
                          <a:pt x="556" y="179"/>
                        </a:lnTo>
                        <a:lnTo>
                          <a:pt x="561" y="191"/>
                        </a:lnTo>
                        <a:lnTo>
                          <a:pt x="569" y="201"/>
                        </a:lnTo>
                        <a:lnTo>
                          <a:pt x="579" y="210"/>
                        </a:lnTo>
                        <a:lnTo>
                          <a:pt x="594" y="216"/>
                        </a:lnTo>
                        <a:lnTo>
                          <a:pt x="613" y="223"/>
                        </a:lnTo>
                        <a:lnTo>
                          <a:pt x="636" y="227"/>
                        </a:lnTo>
                        <a:lnTo>
                          <a:pt x="665" y="229"/>
                        </a:lnTo>
                        <a:lnTo>
                          <a:pt x="699" y="230"/>
                        </a:lnTo>
                        <a:lnTo>
                          <a:pt x="734" y="229"/>
                        </a:lnTo>
                        <a:lnTo>
                          <a:pt x="763" y="227"/>
                        </a:lnTo>
                        <a:lnTo>
                          <a:pt x="787" y="223"/>
                        </a:lnTo>
                        <a:lnTo>
                          <a:pt x="805" y="216"/>
                        </a:lnTo>
                        <a:lnTo>
                          <a:pt x="820" y="210"/>
                        </a:lnTo>
                        <a:lnTo>
                          <a:pt x="831" y="201"/>
                        </a:lnTo>
                        <a:lnTo>
                          <a:pt x="839" y="191"/>
                        </a:lnTo>
                        <a:lnTo>
                          <a:pt x="843" y="179"/>
                        </a:lnTo>
                        <a:lnTo>
                          <a:pt x="846" y="165"/>
                        </a:lnTo>
                        <a:lnTo>
                          <a:pt x="847" y="150"/>
                        </a:lnTo>
                        <a:lnTo>
                          <a:pt x="846" y="135"/>
                        </a:lnTo>
                        <a:lnTo>
                          <a:pt x="843" y="122"/>
                        </a:lnTo>
                        <a:lnTo>
                          <a:pt x="839" y="109"/>
                        </a:lnTo>
                        <a:lnTo>
                          <a:pt x="831" y="99"/>
                        </a:lnTo>
                        <a:lnTo>
                          <a:pt x="820" y="90"/>
                        </a:lnTo>
                        <a:lnTo>
                          <a:pt x="805" y="83"/>
                        </a:lnTo>
                        <a:lnTo>
                          <a:pt x="787" y="78"/>
                        </a:lnTo>
                        <a:lnTo>
                          <a:pt x="763" y="74"/>
                        </a:lnTo>
                        <a:lnTo>
                          <a:pt x="734" y="72"/>
                        </a:lnTo>
                        <a:lnTo>
                          <a:pt x="699" y="71"/>
                        </a:lnTo>
                        <a:close/>
                        <a:moveTo>
                          <a:pt x="216" y="71"/>
                        </a:moveTo>
                        <a:lnTo>
                          <a:pt x="182" y="72"/>
                        </a:lnTo>
                        <a:lnTo>
                          <a:pt x="153" y="74"/>
                        </a:lnTo>
                        <a:lnTo>
                          <a:pt x="130" y="78"/>
                        </a:lnTo>
                        <a:lnTo>
                          <a:pt x="111" y="83"/>
                        </a:lnTo>
                        <a:lnTo>
                          <a:pt x="96" y="90"/>
                        </a:lnTo>
                        <a:lnTo>
                          <a:pt x="85" y="99"/>
                        </a:lnTo>
                        <a:lnTo>
                          <a:pt x="78" y="109"/>
                        </a:lnTo>
                        <a:lnTo>
                          <a:pt x="73" y="122"/>
                        </a:lnTo>
                        <a:lnTo>
                          <a:pt x="70" y="135"/>
                        </a:lnTo>
                        <a:lnTo>
                          <a:pt x="70" y="150"/>
                        </a:lnTo>
                        <a:lnTo>
                          <a:pt x="70" y="165"/>
                        </a:lnTo>
                        <a:lnTo>
                          <a:pt x="73" y="179"/>
                        </a:lnTo>
                        <a:lnTo>
                          <a:pt x="78" y="191"/>
                        </a:lnTo>
                        <a:lnTo>
                          <a:pt x="85" y="201"/>
                        </a:lnTo>
                        <a:lnTo>
                          <a:pt x="96" y="210"/>
                        </a:lnTo>
                        <a:lnTo>
                          <a:pt x="111" y="216"/>
                        </a:lnTo>
                        <a:lnTo>
                          <a:pt x="130" y="223"/>
                        </a:lnTo>
                        <a:lnTo>
                          <a:pt x="153" y="227"/>
                        </a:lnTo>
                        <a:lnTo>
                          <a:pt x="182" y="229"/>
                        </a:lnTo>
                        <a:lnTo>
                          <a:pt x="216" y="230"/>
                        </a:lnTo>
                        <a:lnTo>
                          <a:pt x="250" y="229"/>
                        </a:lnTo>
                        <a:lnTo>
                          <a:pt x="280" y="227"/>
                        </a:lnTo>
                        <a:lnTo>
                          <a:pt x="304" y="223"/>
                        </a:lnTo>
                        <a:lnTo>
                          <a:pt x="322" y="216"/>
                        </a:lnTo>
                        <a:lnTo>
                          <a:pt x="337" y="210"/>
                        </a:lnTo>
                        <a:lnTo>
                          <a:pt x="348" y="201"/>
                        </a:lnTo>
                        <a:lnTo>
                          <a:pt x="355" y="191"/>
                        </a:lnTo>
                        <a:lnTo>
                          <a:pt x="360" y="179"/>
                        </a:lnTo>
                        <a:lnTo>
                          <a:pt x="363" y="165"/>
                        </a:lnTo>
                        <a:lnTo>
                          <a:pt x="363" y="150"/>
                        </a:lnTo>
                        <a:lnTo>
                          <a:pt x="363" y="135"/>
                        </a:lnTo>
                        <a:lnTo>
                          <a:pt x="360" y="122"/>
                        </a:lnTo>
                        <a:lnTo>
                          <a:pt x="355" y="109"/>
                        </a:lnTo>
                        <a:lnTo>
                          <a:pt x="348" y="99"/>
                        </a:lnTo>
                        <a:lnTo>
                          <a:pt x="337" y="90"/>
                        </a:lnTo>
                        <a:lnTo>
                          <a:pt x="322" y="83"/>
                        </a:lnTo>
                        <a:lnTo>
                          <a:pt x="304" y="78"/>
                        </a:lnTo>
                        <a:lnTo>
                          <a:pt x="280" y="74"/>
                        </a:lnTo>
                        <a:lnTo>
                          <a:pt x="250" y="72"/>
                        </a:lnTo>
                        <a:lnTo>
                          <a:pt x="216" y="71"/>
                        </a:lnTo>
                        <a:close/>
                        <a:moveTo>
                          <a:pt x="216" y="0"/>
                        </a:moveTo>
                        <a:lnTo>
                          <a:pt x="234" y="0"/>
                        </a:lnTo>
                        <a:lnTo>
                          <a:pt x="254" y="1"/>
                        </a:lnTo>
                        <a:lnTo>
                          <a:pt x="276" y="2"/>
                        </a:lnTo>
                        <a:lnTo>
                          <a:pt x="298" y="5"/>
                        </a:lnTo>
                        <a:lnTo>
                          <a:pt x="321" y="9"/>
                        </a:lnTo>
                        <a:lnTo>
                          <a:pt x="343" y="17"/>
                        </a:lnTo>
                        <a:lnTo>
                          <a:pt x="364" y="26"/>
                        </a:lnTo>
                        <a:lnTo>
                          <a:pt x="383" y="37"/>
                        </a:lnTo>
                        <a:lnTo>
                          <a:pt x="400" y="53"/>
                        </a:lnTo>
                        <a:lnTo>
                          <a:pt x="516" y="53"/>
                        </a:lnTo>
                        <a:lnTo>
                          <a:pt x="533" y="37"/>
                        </a:lnTo>
                        <a:lnTo>
                          <a:pt x="553" y="26"/>
                        </a:lnTo>
                        <a:lnTo>
                          <a:pt x="574" y="17"/>
                        </a:lnTo>
                        <a:lnTo>
                          <a:pt x="596" y="9"/>
                        </a:lnTo>
                        <a:lnTo>
                          <a:pt x="618" y="5"/>
                        </a:lnTo>
                        <a:lnTo>
                          <a:pt x="640" y="2"/>
                        </a:lnTo>
                        <a:lnTo>
                          <a:pt x="662" y="1"/>
                        </a:lnTo>
                        <a:lnTo>
                          <a:pt x="682" y="0"/>
                        </a:lnTo>
                        <a:lnTo>
                          <a:pt x="699" y="0"/>
                        </a:lnTo>
                        <a:lnTo>
                          <a:pt x="715" y="0"/>
                        </a:lnTo>
                        <a:lnTo>
                          <a:pt x="732" y="0"/>
                        </a:lnTo>
                        <a:lnTo>
                          <a:pt x="749" y="1"/>
                        </a:lnTo>
                        <a:lnTo>
                          <a:pt x="768" y="3"/>
                        </a:lnTo>
                        <a:lnTo>
                          <a:pt x="787" y="6"/>
                        </a:lnTo>
                        <a:lnTo>
                          <a:pt x="806" y="10"/>
                        </a:lnTo>
                        <a:lnTo>
                          <a:pt x="825" y="16"/>
                        </a:lnTo>
                        <a:lnTo>
                          <a:pt x="843" y="24"/>
                        </a:lnTo>
                        <a:lnTo>
                          <a:pt x="860" y="33"/>
                        </a:lnTo>
                        <a:lnTo>
                          <a:pt x="875" y="45"/>
                        </a:lnTo>
                        <a:lnTo>
                          <a:pt x="889" y="59"/>
                        </a:lnTo>
                        <a:lnTo>
                          <a:pt x="900" y="77"/>
                        </a:lnTo>
                        <a:lnTo>
                          <a:pt x="908" y="98"/>
                        </a:lnTo>
                        <a:lnTo>
                          <a:pt x="914" y="123"/>
                        </a:lnTo>
                        <a:lnTo>
                          <a:pt x="916" y="150"/>
                        </a:lnTo>
                        <a:lnTo>
                          <a:pt x="914" y="178"/>
                        </a:lnTo>
                        <a:lnTo>
                          <a:pt x="908" y="202"/>
                        </a:lnTo>
                        <a:lnTo>
                          <a:pt x="900" y="223"/>
                        </a:lnTo>
                        <a:lnTo>
                          <a:pt x="889" y="241"/>
                        </a:lnTo>
                        <a:lnTo>
                          <a:pt x="875" y="255"/>
                        </a:lnTo>
                        <a:lnTo>
                          <a:pt x="860" y="267"/>
                        </a:lnTo>
                        <a:lnTo>
                          <a:pt x="843" y="277"/>
                        </a:lnTo>
                        <a:lnTo>
                          <a:pt x="825" y="285"/>
                        </a:lnTo>
                        <a:lnTo>
                          <a:pt x="806" y="290"/>
                        </a:lnTo>
                        <a:lnTo>
                          <a:pt x="787" y="294"/>
                        </a:lnTo>
                        <a:lnTo>
                          <a:pt x="768" y="297"/>
                        </a:lnTo>
                        <a:lnTo>
                          <a:pt x="749" y="298"/>
                        </a:lnTo>
                        <a:lnTo>
                          <a:pt x="732" y="299"/>
                        </a:lnTo>
                        <a:lnTo>
                          <a:pt x="715" y="299"/>
                        </a:lnTo>
                        <a:lnTo>
                          <a:pt x="699" y="300"/>
                        </a:lnTo>
                        <a:lnTo>
                          <a:pt x="685" y="299"/>
                        </a:lnTo>
                        <a:lnTo>
                          <a:pt x="668" y="299"/>
                        </a:lnTo>
                        <a:lnTo>
                          <a:pt x="650" y="298"/>
                        </a:lnTo>
                        <a:lnTo>
                          <a:pt x="632" y="297"/>
                        </a:lnTo>
                        <a:lnTo>
                          <a:pt x="613" y="294"/>
                        </a:lnTo>
                        <a:lnTo>
                          <a:pt x="593" y="290"/>
                        </a:lnTo>
                        <a:lnTo>
                          <a:pt x="575" y="285"/>
                        </a:lnTo>
                        <a:lnTo>
                          <a:pt x="557" y="277"/>
                        </a:lnTo>
                        <a:lnTo>
                          <a:pt x="540" y="267"/>
                        </a:lnTo>
                        <a:lnTo>
                          <a:pt x="524" y="255"/>
                        </a:lnTo>
                        <a:lnTo>
                          <a:pt x="511" y="241"/>
                        </a:lnTo>
                        <a:lnTo>
                          <a:pt x="500" y="224"/>
                        </a:lnTo>
                        <a:lnTo>
                          <a:pt x="491" y="202"/>
                        </a:lnTo>
                        <a:lnTo>
                          <a:pt x="486" y="179"/>
                        </a:lnTo>
                        <a:lnTo>
                          <a:pt x="484" y="150"/>
                        </a:lnTo>
                        <a:lnTo>
                          <a:pt x="485" y="137"/>
                        </a:lnTo>
                        <a:lnTo>
                          <a:pt x="486" y="125"/>
                        </a:lnTo>
                        <a:lnTo>
                          <a:pt x="430" y="125"/>
                        </a:lnTo>
                        <a:lnTo>
                          <a:pt x="432" y="137"/>
                        </a:lnTo>
                        <a:lnTo>
                          <a:pt x="432" y="150"/>
                        </a:lnTo>
                        <a:lnTo>
                          <a:pt x="430" y="179"/>
                        </a:lnTo>
                        <a:lnTo>
                          <a:pt x="425" y="202"/>
                        </a:lnTo>
                        <a:lnTo>
                          <a:pt x="416" y="224"/>
                        </a:lnTo>
                        <a:lnTo>
                          <a:pt x="405" y="241"/>
                        </a:lnTo>
                        <a:lnTo>
                          <a:pt x="392" y="255"/>
                        </a:lnTo>
                        <a:lnTo>
                          <a:pt x="377" y="267"/>
                        </a:lnTo>
                        <a:lnTo>
                          <a:pt x="360" y="277"/>
                        </a:lnTo>
                        <a:lnTo>
                          <a:pt x="342" y="284"/>
                        </a:lnTo>
                        <a:lnTo>
                          <a:pt x="323" y="290"/>
                        </a:lnTo>
                        <a:lnTo>
                          <a:pt x="304" y="294"/>
                        </a:lnTo>
                        <a:lnTo>
                          <a:pt x="285" y="296"/>
                        </a:lnTo>
                        <a:lnTo>
                          <a:pt x="266" y="298"/>
                        </a:lnTo>
                        <a:lnTo>
                          <a:pt x="248" y="299"/>
                        </a:lnTo>
                        <a:lnTo>
                          <a:pt x="231" y="299"/>
                        </a:lnTo>
                        <a:lnTo>
                          <a:pt x="216" y="299"/>
                        </a:lnTo>
                        <a:lnTo>
                          <a:pt x="201" y="299"/>
                        </a:lnTo>
                        <a:lnTo>
                          <a:pt x="185" y="299"/>
                        </a:lnTo>
                        <a:lnTo>
                          <a:pt x="167" y="298"/>
                        </a:lnTo>
                        <a:lnTo>
                          <a:pt x="148" y="296"/>
                        </a:lnTo>
                        <a:lnTo>
                          <a:pt x="129" y="294"/>
                        </a:lnTo>
                        <a:lnTo>
                          <a:pt x="110" y="290"/>
                        </a:lnTo>
                        <a:lnTo>
                          <a:pt x="91" y="284"/>
                        </a:lnTo>
                        <a:lnTo>
                          <a:pt x="73" y="277"/>
                        </a:lnTo>
                        <a:lnTo>
                          <a:pt x="57" y="267"/>
                        </a:lnTo>
                        <a:lnTo>
                          <a:pt x="41" y="255"/>
                        </a:lnTo>
                        <a:lnTo>
                          <a:pt x="27" y="240"/>
                        </a:lnTo>
                        <a:lnTo>
                          <a:pt x="16" y="223"/>
                        </a:lnTo>
                        <a:lnTo>
                          <a:pt x="7" y="202"/>
                        </a:lnTo>
                        <a:lnTo>
                          <a:pt x="2" y="178"/>
                        </a:lnTo>
                        <a:lnTo>
                          <a:pt x="0" y="150"/>
                        </a:lnTo>
                        <a:lnTo>
                          <a:pt x="2" y="122"/>
                        </a:lnTo>
                        <a:lnTo>
                          <a:pt x="7" y="98"/>
                        </a:lnTo>
                        <a:lnTo>
                          <a:pt x="16" y="77"/>
                        </a:lnTo>
                        <a:lnTo>
                          <a:pt x="27" y="59"/>
                        </a:lnTo>
                        <a:lnTo>
                          <a:pt x="41" y="45"/>
                        </a:lnTo>
                        <a:lnTo>
                          <a:pt x="57" y="33"/>
                        </a:lnTo>
                        <a:lnTo>
                          <a:pt x="73" y="23"/>
                        </a:lnTo>
                        <a:lnTo>
                          <a:pt x="91" y="16"/>
                        </a:lnTo>
                        <a:lnTo>
                          <a:pt x="110" y="10"/>
                        </a:lnTo>
                        <a:lnTo>
                          <a:pt x="129" y="6"/>
                        </a:lnTo>
                        <a:lnTo>
                          <a:pt x="148" y="3"/>
                        </a:lnTo>
                        <a:lnTo>
                          <a:pt x="167" y="1"/>
                        </a:lnTo>
                        <a:lnTo>
                          <a:pt x="185" y="0"/>
                        </a:lnTo>
                        <a:lnTo>
                          <a:pt x="201" y="0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sz="1600">
                      <a:solidFill>
                        <a:srgbClr val="341886"/>
                      </a:solidFill>
                    </a:endParaRPr>
                  </a:p>
                </p:txBody>
              </p:sp>
              <p:sp>
                <p:nvSpPr>
                  <p:cNvPr id="107" name="Freeform 24">
                    <a:extLst>
                      <a:ext uri="{FF2B5EF4-FFF2-40B4-BE49-F238E27FC236}">
                        <a16:creationId xmlns:a16="http://schemas.microsoft.com/office/drawing/2014/main" id="{C62657ED-394A-75D1-5DA5-46B0DEE587E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597" y="4335"/>
                    <a:ext cx="217" cy="124"/>
                  </a:xfrm>
                  <a:custGeom>
                    <a:avLst/>
                    <a:gdLst>
                      <a:gd name="T0" fmla="*/ 1796 w 2393"/>
                      <a:gd name="T1" fmla="*/ 704 h 1360"/>
                      <a:gd name="T2" fmla="*/ 1761 w 2393"/>
                      <a:gd name="T3" fmla="*/ 720 h 1360"/>
                      <a:gd name="T4" fmla="*/ 1590 w 2393"/>
                      <a:gd name="T5" fmla="*/ 904 h 1360"/>
                      <a:gd name="T6" fmla="*/ 1882 w 2393"/>
                      <a:gd name="T7" fmla="*/ 733 h 1360"/>
                      <a:gd name="T8" fmla="*/ 1851 w 2393"/>
                      <a:gd name="T9" fmla="*/ 709 h 1360"/>
                      <a:gd name="T10" fmla="*/ 1814 w 2393"/>
                      <a:gd name="T11" fmla="*/ 702 h 1360"/>
                      <a:gd name="T12" fmla="*/ 1831 w 2393"/>
                      <a:gd name="T13" fmla="*/ 20 h 1360"/>
                      <a:gd name="T14" fmla="*/ 1950 w 2393"/>
                      <a:gd name="T15" fmla="*/ 61 h 1360"/>
                      <a:gd name="T16" fmla="*/ 2057 w 2393"/>
                      <a:gd name="T17" fmla="*/ 121 h 1360"/>
                      <a:gd name="T18" fmla="*/ 2154 w 2393"/>
                      <a:gd name="T19" fmla="*/ 196 h 1360"/>
                      <a:gd name="T20" fmla="*/ 2235 w 2393"/>
                      <a:gd name="T21" fmla="*/ 286 h 1360"/>
                      <a:gd name="T22" fmla="*/ 2301 w 2393"/>
                      <a:gd name="T23" fmla="*/ 388 h 1360"/>
                      <a:gd name="T24" fmla="*/ 2352 w 2393"/>
                      <a:gd name="T25" fmla="*/ 501 h 1360"/>
                      <a:gd name="T26" fmla="*/ 2382 w 2393"/>
                      <a:gd name="T27" fmla="*/ 622 h 1360"/>
                      <a:gd name="T28" fmla="*/ 2393 w 2393"/>
                      <a:gd name="T29" fmla="*/ 748 h 1360"/>
                      <a:gd name="T30" fmla="*/ 2390 w 2393"/>
                      <a:gd name="T31" fmla="*/ 1230 h 1360"/>
                      <a:gd name="T32" fmla="*/ 2370 w 2393"/>
                      <a:gd name="T33" fmla="*/ 1282 h 1360"/>
                      <a:gd name="T34" fmla="*/ 2335 w 2393"/>
                      <a:gd name="T35" fmla="*/ 1324 h 1360"/>
                      <a:gd name="T36" fmla="*/ 2286 w 2393"/>
                      <a:gd name="T37" fmla="*/ 1351 h 1360"/>
                      <a:gd name="T38" fmla="*/ 2230 w 2393"/>
                      <a:gd name="T39" fmla="*/ 1360 h 1360"/>
                      <a:gd name="T40" fmla="*/ 129 w 2393"/>
                      <a:gd name="T41" fmla="*/ 1358 h 1360"/>
                      <a:gd name="T42" fmla="*/ 77 w 2393"/>
                      <a:gd name="T43" fmla="*/ 1339 h 1360"/>
                      <a:gd name="T44" fmla="*/ 36 w 2393"/>
                      <a:gd name="T45" fmla="*/ 1304 h 1360"/>
                      <a:gd name="T46" fmla="*/ 10 w 2393"/>
                      <a:gd name="T47" fmla="*/ 1256 h 1360"/>
                      <a:gd name="T48" fmla="*/ 0 w 2393"/>
                      <a:gd name="T49" fmla="*/ 1200 h 1360"/>
                      <a:gd name="T50" fmla="*/ 3 w 2393"/>
                      <a:gd name="T51" fmla="*/ 684 h 1360"/>
                      <a:gd name="T52" fmla="*/ 23 w 2393"/>
                      <a:gd name="T53" fmla="*/ 561 h 1360"/>
                      <a:gd name="T54" fmla="*/ 63 w 2393"/>
                      <a:gd name="T55" fmla="*/ 443 h 1360"/>
                      <a:gd name="T56" fmla="*/ 122 w 2393"/>
                      <a:gd name="T57" fmla="*/ 336 h 1360"/>
                      <a:gd name="T58" fmla="*/ 195 w 2393"/>
                      <a:gd name="T59" fmla="*/ 240 h 1360"/>
                      <a:gd name="T60" fmla="*/ 283 w 2393"/>
                      <a:gd name="T61" fmla="*/ 157 h 1360"/>
                      <a:gd name="T62" fmla="*/ 385 w 2393"/>
                      <a:gd name="T63" fmla="*/ 89 h 1360"/>
                      <a:gd name="T64" fmla="*/ 498 w 2393"/>
                      <a:gd name="T65" fmla="*/ 38 h 1360"/>
                      <a:gd name="T66" fmla="*/ 640 w 2393"/>
                      <a:gd name="T67" fmla="*/ 0 h 1360"/>
                      <a:gd name="T68" fmla="*/ 1748 w 2393"/>
                      <a:gd name="T69" fmla="*/ 0 h 1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393" h="1360">
                        <a:moveTo>
                          <a:pt x="1814" y="702"/>
                        </a:moveTo>
                        <a:lnTo>
                          <a:pt x="1796" y="704"/>
                        </a:lnTo>
                        <a:lnTo>
                          <a:pt x="1778" y="709"/>
                        </a:lnTo>
                        <a:lnTo>
                          <a:pt x="1761" y="720"/>
                        </a:lnTo>
                        <a:lnTo>
                          <a:pt x="1746" y="733"/>
                        </a:lnTo>
                        <a:lnTo>
                          <a:pt x="1590" y="904"/>
                        </a:lnTo>
                        <a:lnTo>
                          <a:pt x="2038" y="904"/>
                        </a:lnTo>
                        <a:lnTo>
                          <a:pt x="1882" y="733"/>
                        </a:lnTo>
                        <a:lnTo>
                          <a:pt x="1867" y="719"/>
                        </a:lnTo>
                        <a:lnTo>
                          <a:pt x="1851" y="709"/>
                        </a:lnTo>
                        <a:lnTo>
                          <a:pt x="1833" y="703"/>
                        </a:lnTo>
                        <a:lnTo>
                          <a:pt x="1814" y="702"/>
                        </a:lnTo>
                        <a:close/>
                        <a:moveTo>
                          <a:pt x="1748" y="0"/>
                        </a:moveTo>
                        <a:lnTo>
                          <a:pt x="1831" y="20"/>
                        </a:lnTo>
                        <a:lnTo>
                          <a:pt x="1892" y="38"/>
                        </a:lnTo>
                        <a:lnTo>
                          <a:pt x="1950" y="61"/>
                        </a:lnTo>
                        <a:lnTo>
                          <a:pt x="2005" y="88"/>
                        </a:lnTo>
                        <a:lnTo>
                          <a:pt x="2057" y="121"/>
                        </a:lnTo>
                        <a:lnTo>
                          <a:pt x="2107" y="157"/>
                        </a:lnTo>
                        <a:lnTo>
                          <a:pt x="2154" y="196"/>
                        </a:lnTo>
                        <a:lnTo>
                          <a:pt x="2196" y="239"/>
                        </a:lnTo>
                        <a:lnTo>
                          <a:pt x="2235" y="286"/>
                        </a:lnTo>
                        <a:lnTo>
                          <a:pt x="2270" y="336"/>
                        </a:lnTo>
                        <a:lnTo>
                          <a:pt x="2301" y="388"/>
                        </a:lnTo>
                        <a:lnTo>
                          <a:pt x="2328" y="443"/>
                        </a:lnTo>
                        <a:lnTo>
                          <a:pt x="2352" y="501"/>
                        </a:lnTo>
                        <a:lnTo>
                          <a:pt x="2369" y="561"/>
                        </a:lnTo>
                        <a:lnTo>
                          <a:pt x="2382" y="622"/>
                        </a:lnTo>
                        <a:lnTo>
                          <a:pt x="2390" y="684"/>
                        </a:lnTo>
                        <a:lnTo>
                          <a:pt x="2393" y="748"/>
                        </a:lnTo>
                        <a:lnTo>
                          <a:pt x="2393" y="1200"/>
                        </a:lnTo>
                        <a:lnTo>
                          <a:pt x="2390" y="1230"/>
                        </a:lnTo>
                        <a:lnTo>
                          <a:pt x="2383" y="1256"/>
                        </a:lnTo>
                        <a:lnTo>
                          <a:pt x="2370" y="1282"/>
                        </a:lnTo>
                        <a:lnTo>
                          <a:pt x="2354" y="1304"/>
                        </a:lnTo>
                        <a:lnTo>
                          <a:pt x="2335" y="1324"/>
                        </a:lnTo>
                        <a:lnTo>
                          <a:pt x="2311" y="1339"/>
                        </a:lnTo>
                        <a:lnTo>
                          <a:pt x="2286" y="1351"/>
                        </a:lnTo>
                        <a:lnTo>
                          <a:pt x="2259" y="1358"/>
                        </a:lnTo>
                        <a:lnTo>
                          <a:pt x="2230" y="1360"/>
                        </a:lnTo>
                        <a:lnTo>
                          <a:pt x="157" y="1360"/>
                        </a:lnTo>
                        <a:lnTo>
                          <a:pt x="129" y="1358"/>
                        </a:lnTo>
                        <a:lnTo>
                          <a:pt x="101" y="1351"/>
                        </a:lnTo>
                        <a:lnTo>
                          <a:pt x="77" y="1339"/>
                        </a:lnTo>
                        <a:lnTo>
                          <a:pt x="55" y="1324"/>
                        </a:lnTo>
                        <a:lnTo>
                          <a:pt x="36" y="1304"/>
                        </a:lnTo>
                        <a:lnTo>
                          <a:pt x="21" y="1282"/>
                        </a:lnTo>
                        <a:lnTo>
                          <a:pt x="10" y="1256"/>
                        </a:lnTo>
                        <a:lnTo>
                          <a:pt x="3" y="1230"/>
                        </a:lnTo>
                        <a:lnTo>
                          <a:pt x="0" y="1200"/>
                        </a:lnTo>
                        <a:lnTo>
                          <a:pt x="0" y="748"/>
                        </a:lnTo>
                        <a:lnTo>
                          <a:pt x="3" y="684"/>
                        </a:lnTo>
                        <a:lnTo>
                          <a:pt x="11" y="622"/>
                        </a:lnTo>
                        <a:lnTo>
                          <a:pt x="23" y="561"/>
                        </a:lnTo>
                        <a:lnTo>
                          <a:pt x="41" y="501"/>
                        </a:lnTo>
                        <a:lnTo>
                          <a:pt x="63" y="443"/>
                        </a:lnTo>
                        <a:lnTo>
                          <a:pt x="90" y="389"/>
                        </a:lnTo>
                        <a:lnTo>
                          <a:pt x="122" y="336"/>
                        </a:lnTo>
                        <a:lnTo>
                          <a:pt x="156" y="286"/>
                        </a:lnTo>
                        <a:lnTo>
                          <a:pt x="195" y="240"/>
                        </a:lnTo>
                        <a:lnTo>
                          <a:pt x="237" y="196"/>
                        </a:lnTo>
                        <a:lnTo>
                          <a:pt x="283" y="157"/>
                        </a:lnTo>
                        <a:lnTo>
                          <a:pt x="332" y="121"/>
                        </a:lnTo>
                        <a:lnTo>
                          <a:pt x="385" y="89"/>
                        </a:lnTo>
                        <a:lnTo>
                          <a:pt x="440" y="62"/>
                        </a:lnTo>
                        <a:lnTo>
                          <a:pt x="498" y="38"/>
                        </a:lnTo>
                        <a:lnTo>
                          <a:pt x="559" y="20"/>
                        </a:lnTo>
                        <a:lnTo>
                          <a:pt x="640" y="0"/>
                        </a:lnTo>
                        <a:lnTo>
                          <a:pt x="1193" y="1280"/>
                        </a:lnTo>
                        <a:lnTo>
                          <a:pt x="1748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sz="1600">
                      <a:solidFill>
                        <a:srgbClr val="341886"/>
                      </a:solidFill>
                    </a:endParaRPr>
                  </a:p>
                </p:txBody>
              </p:sp>
              <p:sp>
                <p:nvSpPr>
                  <p:cNvPr id="108" name="Freeform 25">
                    <a:extLst>
                      <a:ext uri="{FF2B5EF4-FFF2-40B4-BE49-F238E27FC236}">
                        <a16:creationId xmlns:a16="http://schemas.microsoft.com/office/drawing/2014/main" id="{00DCFC91-1610-0023-5CD1-937169E184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9" y="4347"/>
                    <a:ext cx="34" cy="83"/>
                  </a:xfrm>
                  <a:custGeom>
                    <a:avLst/>
                    <a:gdLst>
                      <a:gd name="T0" fmla="*/ 135 w 373"/>
                      <a:gd name="T1" fmla="*/ 0 h 915"/>
                      <a:gd name="T2" fmla="*/ 237 w 373"/>
                      <a:gd name="T3" fmla="*/ 0 h 915"/>
                      <a:gd name="T4" fmla="*/ 258 w 373"/>
                      <a:gd name="T5" fmla="*/ 2 h 915"/>
                      <a:gd name="T6" fmla="*/ 278 w 373"/>
                      <a:gd name="T7" fmla="*/ 9 h 915"/>
                      <a:gd name="T8" fmla="*/ 295 w 373"/>
                      <a:gd name="T9" fmla="*/ 21 h 915"/>
                      <a:gd name="T10" fmla="*/ 310 w 373"/>
                      <a:gd name="T11" fmla="*/ 36 h 915"/>
                      <a:gd name="T12" fmla="*/ 321 w 373"/>
                      <a:gd name="T13" fmla="*/ 53 h 915"/>
                      <a:gd name="T14" fmla="*/ 328 w 373"/>
                      <a:gd name="T15" fmla="*/ 74 h 915"/>
                      <a:gd name="T16" fmla="*/ 366 w 373"/>
                      <a:gd name="T17" fmla="*/ 234 h 915"/>
                      <a:gd name="T18" fmla="*/ 368 w 373"/>
                      <a:gd name="T19" fmla="*/ 257 h 915"/>
                      <a:gd name="T20" fmla="*/ 365 w 373"/>
                      <a:gd name="T21" fmla="*/ 281 h 915"/>
                      <a:gd name="T22" fmla="*/ 357 w 373"/>
                      <a:gd name="T23" fmla="*/ 301 h 915"/>
                      <a:gd name="T24" fmla="*/ 345 w 373"/>
                      <a:gd name="T25" fmla="*/ 319 h 915"/>
                      <a:gd name="T26" fmla="*/ 329 w 373"/>
                      <a:gd name="T27" fmla="*/ 334 h 915"/>
                      <a:gd name="T28" fmla="*/ 309 w 373"/>
                      <a:gd name="T29" fmla="*/ 345 h 915"/>
                      <a:gd name="T30" fmla="*/ 287 w 373"/>
                      <a:gd name="T31" fmla="*/ 351 h 915"/>
                      <a:gd name="T32" fmla="*/ 373 w 373"/>
                      <a:gd name="T33" fmla="*/ 438 h 915"/>
                      <a:gd name="T34" fmla="*/ 187 w 373"/>
                      <a:gd name="T35" fmla="*/ 915 h 915"/>
                      <a:gd name="T36" fmla="*/ 0 w 373"/>
                      <a:gd name="T37" fmla="*/ 438 h 915"/>
                      <a:gd name="T38" fmla="*/ 85 w 373"/>
                      <a:gd name="T39" fmla="*/ 351 h 915"/>
                      <a:gd name="T40" fmla="*/ 63 w 373"/>
                      <a:gd name="T41" fmla="*/ 345 h 915"/>
                      <a:gd name="T42" fmla="*/ 44 w 373"/>
                      <a:gd name="T43" fmla="*/ 334 h 915"/>
                      <a:gd name="T44" fmla="*/ 27 w 373"/>
                      <a:gd name="T45" fmla="*/ 319 h 915"/>
                      <a:gd name="T46" fmla="*/ 15 w 373"/>
                      <a:gd name="T47" fmla="*/ 301 h 915"/>
                      <a:gd name="T48" fmla="*/ 7 w 373"/>
                      <a:gd name="T49" fmla="*/ 281 h 915"/>
                      <a:gd name="T50" fmla="*/ 4 w 373"/>
                      <a:gd name="T51" fmla="*/ 257 h 915"/>
                      <a:gd name="T52" fmla="*/ 6 w 373"/>
                      <a:gd name="T53" fmla="*/ 234 h 915"/>
                      <a:gd name="T54" fmla="*/ 44 w 373"/>
                      <a:gd name="T55" fmla="*/ 74 h 915"/>
                      <a:gd name="T56" fmla="*/ 52 w 373"/>
                      <a:gd name="T57" fmla="*/ 53 h 915"/>
                      <a:gd name="T58" fmla="*/ 63 w 373"/>
                      <a:gd name="T59" fmla="*/ 36 h 915"/>
                      <a:gd name="T60" fmla="*/ 77 w 373"/>
                      <a:gd name="T61" fmla="*/ 21 h 915"/>
                      <a:gd name="T62" fmla="*/ 95 w 373"/>
                      <a:gd name="T63" fmla="*/ 9 h 915"/>
                      <a:gd name="T64" fmla="*/ 114 w 373"/>
                      <a:gd name="T65" fmla="*/ 2 h 915"/>
                      <a:gd name="T66" fmla="*/ 135 w 373"/>
                      <a:gd name="T67" fmla="*/ 0 h 9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73" h="915">
                        <a:moveTo>
                          <a:pt x="135" y="0"/>
                        </a:moveTo>
                        <a:lnTo>
                          <a:pt x="237" y="0"/>
                        </a:lnTo>
                        <a:lnTo>
                          <a:pt x="258" y="2"/>
                        </a:lnTo>
                        <a:lnTo>
                          <a:pt x="278" y="9"/>
                        </a:lnTo>
                        <a:lnTo>
                          <a:pt x="295" y="21"/>
                        </a:lnTo>
                        <a:lnTo>
                          <a:pt x="310" y="36"/>
                        </a:lnTo>
                        <a:lnTo>
                          <a:pt x="321" y="53"/>
                        </a:lnTo>
                        <a:lnTo>
                          <a:pt x="328" y="74"/>
                        </a:lnTo>
                        <a:lnTo>
                          <a:pt x="366" y="234"/>
                        </a:lnTo>
                        <a:lnTo>
                          <a:pt x="368" y="257"/>
                        </a:lnTo>
                        <a:lnTo>
                          <a:pt x="365" y="281"/>
                        </a:lnTo>
                        <a:lnTo>
                          <a:pt x="357" y="301"/>
                        </a:lnTo>
                        <a:lnTo>
                          <a:pt x="345" y="319"/>
                        </a:lnTo>
                        <a:lnTo>
                          <a:pt x="329" y="334"/>
                        </a:lnTo>
                        <a:lnTo>
                          <a:pt x="309" y="345"/>
                        </a:lnTo>
                        <a:lnTo>
                          <a:pt x="287" y="351"/>
                        </a:lnTo>
                        <a:lnTo>
                          <a:pt x="373" y="438"/>
                        </a:lnTo>
                        <a:lnTo>
                          <a:pt x="187" y="915"/>
                        </a:lnTo>
                        <a:lnTo>
                          <a:pt x="0" y="438"/>
                        </a:lnTo>
                        <a:lnTo>
                          <a:pt x="85" y="351"/>
                        </a:lnTo>
                        <a:lnTo>
                          <a:pt x="63" y="345"/>
                        </a:lnTo>
                        <a:lnTo>
                          <a:pt x="44" y="334"/>
                        </a:lnTo>
                        <a:lnTo>
                          <a:pt x="27" y="319"/>
                        </a:lnTo>
                        <a:lnTo>
                          <a:pt x="15" y="301"/>
                        </a:lnTo>
                        <a:lnTo>
                          <a:pt x="7" y="281"/>
                        </a:lnTo>
                        <a:lnTo>
                          <a:pt x="4" y="257"/>
                        </a:lnTo>
                        <a:lnTo>
                          <a:pt x="6" y="234"/>
                        </a:lnTo>
                        <a:lnTo>
                          <a:pt x="44" y="74"/>
                        </a:lnTo>
                        <a:lnTo>
                          <a:pt x="52" y="53"/>
                        </a:lnTo>
                        <a:lnTo>
                          <a:pt x="63" y="36"/>
                        </a:lnTo>
                        <a:lnTo>
                          <a:pt x="77" y="21"/>
                        </a:lnTo>
                        <a:lnTo>
                          <a:pt x="95" y="9"/>
                        </a:lnTo>
                        <a:lnTo>
                          <a:pt x="114" y="2"/>
                        </a:lnTo>
                        <a:lnTo>
                          <a:pt x="135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ko-KR" altLang="en-US" sz="1600">
                      <a:solidFill>
                        <a:srgbClr val="341886"/>
                      </a:solidFill>
                    </a:endParaRPr>
                  </a:p>
                </p:txBody>
              </p:sp>
            </p:grpSp>
          </p:grp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B0A870E-02CC-715A-81D5-340DE3DD3F34}"/>
                  </a:ext>
                </a:extLst>
              </p:cNvPr>
              <p:cNvSpPr txBox="1"/>
              <p:nvPr/>
            </p:nvSpPr>
            <p:spPr>
              <a:xfrm>
                <a:off x="1436946" y="2227638"/>
                <a:ext cx="845270" cy="369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err="1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김자용</a:t>
                </a:r>
                <a:endPara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C0A9748A-B309-8C18-A298-EAA0582B5293}"/>
                  </a:ext>
                </a:extLst>
              </p:cNvPr>
              <p:cNvSpPr/>
              <p:nvPr/>
            </p:nvSpPr>
            <p:spPr>
              <a:xfrm>
                <a:off x="830534" y="4136430"/>
                <a:ext cx="2609725" cy="20928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WebRTC </a:t>
                </a:r>
                <a:r>
                  <a:rPr lang="ko-KR" altLang="en-US" sz="12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기반 연결</a:t>
                </a:r>
                <a:endParaRPr lang="en-US" altLang="ko-KR" sz="1200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marL="285750" indent="-285750">
                  <a:buFont typeface="+mj-lt"/>
                  <a:buAutoNum type="romanUcPeriod"/>
                </a:pPr>
                <a:r>
                  <a:rPr lang="en-US" altLang="ko-KR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OpenCV</a:t>
                </a:r>
                <a:r>
                  <a:rPr lang="ko-KR" altLang="en-US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사용한 </a:t>
                </a:r>
                <a:r>
                  <a:rPr lang="en-US" altLang="ko-KR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RTSP </a:t>
                </a:r>
                <a:r>
                  <a:rPr lang="ko-KR" altLang="en-US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기반 카메라 데이터 수집</a:t>
                </a:r>
                <a:endPara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sz="1200" dirty="0">
                  <a:latin typeface="+mn-ea"/>
                  <a:ea typeface="+mn-ea"/>
                </a:endParaRPr>
              </a:p>
              <a:p>
                <a:r>
                  <a:rPr lang="en-US" altLang="ko-KR" sz="12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360</a:t>
                </a:r>
                <a:r>
                  <a:rPr lang="ko-KR" altLang="en-US" sz="12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도 카메라 데이터 처리</a:t>
                </a:r>
                <a:endParaRPr lang="en-US" altLang="ko-KR" sz="1200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marL="285750" indent="-285750">
                  <a:buFont typeface="+mj-lt"/>
                  <a:buAutoNum type="romanUcPeriod"/>
                </a:pPr>
                <a:r>
                  <a:rPr lang="ko-KR" altLang="en-US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사용자 맞춤 영상 데이터 </a:t>
                </a:r>
                <a:r>
                  <a:rPr lang="ko-KR" altLang="en-US" sz="1000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전처리</a:t>
                </a:r>
                <a:endPara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endParaRPr lang="en-US" altLang="ko-KR" sz="1200" dirty="0">
                  <a:latin typeface="+mn-ea"/>
                  <a:ea typeface="+mn-ea"/>
                </a:endParaRPr>
              </a:p>
              <a:p>
                <a:r>
                  <a:rPr lang="en-US" altLang="ko-KR" sz="12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WebRTC </a:t>
                </a:r>
                <a:r>
                  <a:rPr lang="ko-KR" altLang="en-US" sz="12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기반 실시간 데이터 교환</a:t>
                </a:r>
                <a:endParaRPr lang="en-US" altLang="ko-KR" sz="1200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marL="285750" indent="-285750">
                  <a:buFont typeface="+mj-lt"/>
                  <a:buAutoNum type="romanUcPeriod"/>
                </a:pPr>
                <a:r>
                  <a:rPr lang="en-US" altLang="ko-KR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Peer </a:t>
                </a:r>
                <a:r>
                  <a:rPr lang="ko-KR" altLang="en-US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간 </a:t>
                </a:r>
                <a:r>
                  <a:rPr lang="en-US" altLang="ko-KR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P2P </a:t>
                </a:r>
                <a:r>
                  <a:rPr lang="ko-KR" altLang="en-US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연결 관리를 위해 </a:t>
                </a:r>
                <a:r>
                  <a:rPr lang="en-US" altLang="ko-KR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Signaling </a:t>
                </a:r>
                <a:r>
                  <a:rPr lang="ko-KR" altLang="en-US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서버 구축</a:t>
                </a:r>
                <a:endPara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buFont typeface="+mj-lt"/>
                  <a:buAutoNum type="romanUcPeriod"/>
                </a:pPr>
                <a:r>
                  <a:rPr lang="en-US" altLang="ko-KR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STUN Server </a:t>
                </a:r>
                <a:r>
                  <a:rPr lang="ko-KR" altLang="en-US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구축</a:t>
                </a:r>
                <a:endPara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285750" indent="-285750">
                  <a:buFont typeface="+mj-lt"/>
                  <a:buAutoNum type="romanUcPeriod"/>
                </a:pPr>
                <a:r>
                  <a:rPr lang="en-US" altLang="ko-KR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Unity</a:t>
                </a:r>
                <a:r>
                  <a:rPr lang="ko-KR" altLang="en-US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로 카메라 데이터 송신</a:t>
                </a:r>
                <a:r>
                  <a:rPr lang="en-US" altLang="ko-KR" sz="10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.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7B93260-BE33-119F-0335-5AD0BC22F70D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34EA572-523C-0389-AECD-CB7DE22512CD}"/>
              </a:ext>
            </a:extLst>
          </p:cNvPr>
          <p:cNvGrpSpPr/>
          <p:nvPr/>
        </p:nvGrpSpPr>
        <p:grpSpPr>
          <a:xfrm>
            <a:off x="267793" y="360000"/>
            <a:ext cx="3188694" cy="461665"/>
            <a:chOff x="276971" y="546250"/>
            <a:chExt cx="3188694" cy="46166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AB01F2A-3940-BD60-B740-C36E55BB5389}"/>
                </a:ext>
              </a:extLst>
            </p:cNvPr>
            <p:cNvCxnSpPr>
              <a:cxnSpLocks/>
            </p:cNvCxnSpPr>
            <p:nvPr/>
          </p:nvCxnSpPr>
          <p:spPr>
            <a:xfrm>
              <a:off x="1202408" y="919092"/>
              <a:ext cx="13654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1C8837-DFDE-C49A-2EDC-B2A203F97DEE}"/>
                </a:ext>
              </a:extLst>
            </p:cNvPr>
            <p:cNvSpPr txBox="1"/>
            <p:nvPr/>
          </p:nvSpPr>
          <p:spPr>
            <a:xfrm>
              <a:off x="276971" y="579745"/>
              <a:ext cx="3188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팀원 수행역할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923A5B-6775-C2D6-E64A-96FD5A214A32}"/>
                </a:ext>
              </a:extLst>
            </p:cNvPr>
            <p:cNvSpPr txBox="1"/>
            <p:nvPr/>
          </p:nvSpPr>
          <p:spPr>
            <a:xfrm>
              <a:off x="444317" y="546250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04.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464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CC3411-28F8-4EE4-1C11-7CD0F98492F4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pic>
        <p:nvPicPr>
          <p:cNvPr id="3" name="합치기4">
            <a:hlinkClick r:id="" action="ppaction://media"/>
            <a:extLst>
              <a:ext uri="{FF2B5EF4-FFF2-40B4-BE49-F238E27FC236}">
                <a16:creationId xmlns:a16="http://schemas.microsoft.com/office/drawing/2014/main" id="{4C051944-6143-DFAF-C0D6-85E9AFDF7F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FA8519C8-5576-4143-BEBA-3DCDDFE12DE2}" label="" lang="ko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32318" y="1267682"/>
            <a:ext cx="4597117" cy="462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DBE085-DDAA-230A-25D4-A4A0AC1D44ED}"/>
              </a:ext>
            </a:extLst>
          </p:cNvPr>
          <p:cNvSpPr txBox="1"/>
          <p:nvPr/>
        </p:nvSpPr>
        <p:spPr>
          <a:xfrm>
            <a:off x="706524" y="1917089"/>
            <a:ext cx="3025187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가상환경 카메라 데이터 시각화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물체를 집기 위해 아래로 이동중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물체 집기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물체를 집은 후 위로 이동중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주변 사물 확인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물체를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집은채로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우로 이동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물체를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집은채로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좌로 이동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물체 떨어뜨리기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896AD6-451B-B6CE-0589-17996078AE3D}"/>
              </a:ext>
            </a:extLst>
          </p:cNvPr>
          <p:cNvGrpSpPr/>
          <p:nvPr/>
        </p:nvGrpSpPr>
        <p:grpSpPr>
          <a:xfrm>
            <a:off x="0" y="360000"/>
            <a:ext cx="3188694" cy="461665"/>
            <a:chOff x="9178" y="546250"/>
            <a:chExt cx="3188694" cy="461665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DFA4C96-F28C-3D06-04EA-E6C46D978138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05" y="919092"/>
              <a:ext cx="95130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B2F306-08A0-7C49-3A93-DFDB72CC4C33}"/>
                </a:ext>
              </a:extLst>
            </p:cNvPr>
            <p:cNvSpPr txBox="1"/>
            <p:nvPr/>
          </p:nvSpPr>
          <p:spPr>
            <a:xfrm>
              <a:off x="9178" y="579745"/>
              <a:ext cx="3188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데모 영상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5C792E-4118-4A9E-3E91-C9AC6DAF5B46}"/>
                </a:ext>
              </a:extLst>
            </p:cNvPr>
            <p:cNvSpPr txBox="1"/>
            <p:nvPr/>
          </p:nvSpPr>
          <p:spPr>
            <a:xfrm>
              <a:off x="444317" y="546250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04.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29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80BFDC-0BB1-6C20-4258-F7E66ADE8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380132"/>
              </p:ext>
            </p:extLst>
          </p:nvPr>
        </p:nvGraphicFramePr>
        <p:xfrm>
          <a:off x="460319" y="1112623"/>
          <a:ext cx="8248253" cy="16039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22216">
                  <a:extLst>
                    <a:ext uri="{9D8B030D-6E8A-4147-A177-3AD203B41FA5}">
                      <a16:colId xmlns:a16="http://schemas.microsoft.com/office/drawing/2014/main" val="4273172039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1153641700"/>
                    </a:ext>
                  </a:extLst>
                </a:gridCol>
                <a:gridCol w="740229">
                  <a:extLst>
                    <a:ext uri="{9D8B030D-6E8A-4147-A177-3AD203B41FA5}">
                      <a16:colId xmlns:a16="http://schemas.microsoft.com/office/drawing/2014/main" val="3579429207"/>
                    </a:ext>
                  </a:extLst>
                </a:gridCol>
                <a:gridCol w="823356">
                  <a:extLst>
                    <a:ext uri="{9D8B030D-6E8A-4147-A177-3AD203B41FA5}">
                      <a16:colId xmlns:a16="http://schemas.microsoft.com/office/drawing/2014/main" val="3475330072"/>
                    </a:ext>
                  </a:extLst>
                </a:gridCol>
                <a:gridCol w="2369967">
                  <a:extLst>
                    <a:ext uri="{9D8B030D-6E8A-4147-A177-3AD203B41FA5}">
                      <a16:colId xmlns:a16="http://schemas.microsoft.com/office/drawing/2014/main" val="2755009657"/>
                    </a:ext>
                  </a:extLst>
                </a:gridCol>
                <a:gridCol w="1141171">
                  <a:extLst>
                    <a:ext uri="{9D8B030D-6E8A-4147-A177-3AD203B41FA5}">
                      <a16:colId xmlns:a16="http://schemas.microsoft.com/office/drawing/2014/main" val="1839203612"/>
                    </a:ext>
                  </a:extLst>
                </a:gridCol>
              </a:tblGrid>
              <a:tr h="1807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>
                          <a:solidFill>
                            <a:schemeClr val="bg1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REQ-ID </a:t>
                      </a:r>
                    </a:p>
                  </a:txBody>
                  <a:tcPr marL="5294" marR="5294" marT="0" marB="0" anchor="ctr"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요구사항 명</a:t>
                      </a:r>
                    </a:p>
                  </a:txBody>
                  <a:tcPr marL="5294" marR="5294" marT="0" marB="0" anchor="ctr"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달성 여부</a:t>
                      </a:r>
                    </a:p>
                  </a:txBody>
                  <a:tcPr marL="5294" marR="5294" marT="0" marB="0" anchor="ctr"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>
                          <a:solidFill>
                            <a:schemeClr val="bg1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REQ-ID </a:t>
                      </a:r>
                    </a:p>
                  </a:txBody>
                  <a:tcPr marL="5294" marR="5294" marT="0" marB="0" anchor="ctr"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요구사항 명</a:t>
                      </a:r>
                    </a:p>
                  </a:txBody>
                  <a:tcPr marL="5294" marR="5294" marT="0" marB="0" anchor="ctr"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달성 여부</a:t>
                      </a:r>
                    </a:p>
                  </a:txBody>
                  <a:tcPr marL="5294" marR="5294" marT="0" marB="0" anchor="ctr">
                    <a:solidFill>
                      <a:srgbClr val="000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892628"/>
                  </a:ext>
                </a:extLst>
              </a:tr>
              <a:tr h="2005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REQ-001</a:t>
                      </a:r>
                    </a:p>
                  </a:txBody>
                  <a:tcPr marL="5294" marR="5294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360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˚ 카메라 데이터 수집 </a:t>
                      </a:r>
                    </a:p>
                  </a:txBody>
                  <a:tcPr marL="20511" marR="20511" marT="36921" marB="369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REQ-007</a:t>
                      </a:r>
                      <a:endParaRPr lang="en-US" altLang="ko-KR" sz="700" b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Controller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 송신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20511" marR="20511" marT="36921" marB="369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/>
                </a:tc>
                <a:extLst>
                  <a:ext uri="{0D108BD9-81ED-4DB2-BD59-A6C34878D82A}">
                    <a16:rowId xmlns:a16="http://schemas.microsoft.com/office/drawing/2014/main" val="369558149"/>
                  </a:ext>
                </a:extLst>
              </a:tr>
              <a:tr h="2005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REQ-002</a:t>
                      </a:r>
                    </a:p>
                  </a:txBody>
                  <a:tcPr marL="5294" marR="5294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0" spc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영상 </a:t>
                      </a:r>
                      <a:r>
                        <a:rPr lang="ko-KR" altLang="en-US" sz="700" b="0" kern="0" spc="0" dirty="0" err="1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전처리</a:t>
                      </a:r>
                      <a:r>
                        <a:rPr lang="ko-KR" altLang="en-US" sz="700" b="0" kern="0" spc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기능</a:t>
                      </a:r>
                    </a:p>
                  </a:txBody>
                  <a:tcPr marL="20511" marR="20511" marT="36921" marB="369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REQ-008</a:t>
                      </a:r>
                      <a:endParaRPr lang="en-US" altLang="ko-KR" sz="700" b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360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˚</a:t>
                      </a:r>
                      <a:r>
                        <a:rPr lang="ko-KR" altLang="en-US" sz="7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데이터 가시화</a:t>
                      </a:r>
                    </a:p>
                  </a:txBody>
                  <a:tcPr marL="5294" marR="5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/>
                </a:tc>
                <a:extLst>
                  <a:ext uri="{0D108BD9-81ED-4DB2-BD59-A6C34878D82A}">
                    <a16:rowId xmlns:a16="http://schemas.microsoft.com/office/drawing/2014/main" val="3493085878"/>
                  </a:ext>
                </a:extLst>
              </a:tr>
              <a:tr h="200530"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REQ-003</a:t>
                      </a:r>
                      <a:endParaRPr lang="en-US" altLang="ko-KR" sz="700" b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Signaling Server </a:t>
                      </a:r>
                      <a:r>
                        <a:rPr lang="ko-KR" altLang="en-US" sz="700" b="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구축</a:t>
                      </a:r>
                    </a:p>
                  </a:txBody>
                  <a:tcPr marL="20511" marR="20511" marT="36921" marB="369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REQ-009</a:t>
                      </a:r>
                      <a:endParaRPr lang="en-US" altLang="ko-KR" sz="700" b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사용자 친화적 유저 인터페이스 구현</a:t>
                      </a:r>
                    </a:p>
                  </a:txBody>
                  <a:tcPr marL="5294" marR="5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△</a:t>
                      </a:r>
                    </a:p>
                  </a:txBody>
                  <a:tcPr marL="6556" marR="6556" marT="0" marB="0" anchor="ctr"/>
                </a:tc>
                <a:extLst>
                  <a:ext uri="{0D108BD9-81ED-4DB2-BD59-A6C34878D82A}">
                    <a16:rowId xmlns:a16="http://schemas.microsoft.com/office/drawing/2014/main" val="2420331053"/>
                  </a:ext>
                </a:extLst>
              </a:tr>
              <a:tr h="200530"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REQ-004</a:t>
                      </a:r>
                      <a:endParaRPr lang="en-US" altLang="ko-KR" sz="700" b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STUN Server </a:t>
                      </a:r>
                      <a:r>
                        <a:rPr lang="ko-KR" altLang="en-US" sz="7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구축</a:t>
                      </a:r>
                    </a:p>
                  </a:txBody>
                  <a:tcPr marL="5294" marR="5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REQ-010</a:t>
                      </a:r>
                      <a:endParaRPr lang="en-US" altLang="ko-KR" sz="700" b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Controller </a:t>
                      </a:r>
                      <a:r>
                        <a:rPr lang="ko-KR" altLang="en-US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 수신</a:t>
                      </a:r>
                    </a:p>
                  </a:txBody>
                  <a:tcPr marL="5294" marR="5294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/>
                </a:tc>
                <a:extLst>
                  <a:ext uri="{0D108BD9-81ED-4DB2-BD59-A6C34878D82A}">
                    <a16:rowId xmlns:a16="http://schemas.microsoft.com/office/drawing/2014/main" val="3757299227"/>
                  </a:ext>
                </a:extLst>
              </a:tr>
              <a:tr h="200530"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REQ-005</a:t>
                      </a:r>
                      <a:endParaRPr lang="en-US" altLang="ko-KR" sz="700" b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스트리밍 데이터 송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·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수신</a:t>
                      </a:r>
                    </a:p>
                  </a:txBody>
                  <a:tcPr marL="20511" marR="20511" marT="36921" marB="369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REQ-011</a:t>
                      </a:r>
                      <a:endParaRPr lang="en-US" altLang="ko-KR" sz="700" b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Controller </a:t>
                      </a:r>
                      <a:r>
                        <a:rPr lang="ko-KR" altLang="en-US" sz="700" b="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 기반 원격 제어 </a:t>
                      </a:r>
                    </a:p>
                  </a:txBody>
                  <a:tcPr marL="20511" marR="20511" marT="36921" marB="369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/>
                </a:tc>
                <a:extLst>
                  <a:ext uri="{0D108BD9-81ED-4DB2-BD59-A6C34878D82A}">
                    <a16:rowId xmlns:a16="http://schemas.microsoft.com/office/drawing/2014/main" val="2835978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REQ-006</a:t>
                      </a:r>
                      <a:endParaRPr lang="en-US" altLang="ko-KR" sz="700" b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Controller </a:t>
                      </a:r>
                      <a:r>
                        <a:rPr lang="ko-KR" altLang="en-US" sz="700" b="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 수집</a:t>
                      </a:r>
                    </a:p>
                  </a:txBody>
                  <a:tcPr marL="20511" marR="20511" marT="36921" marB="369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/>
                </a:tc>
                <a:tc gridSpan="3">
                  <a:txBody>
                    <a:bodyPr/>
                    <a:lstStyle/>
                    <a:p>
                      <a:pPr algn="ctr" rtl="0" fontAlgn="ctr"/>
                      <a:endParaRPr lang="en-US" altLang="ko-KR" sz="700" b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0511" marR="20511" marT="36921" marB="36921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556" marR="6556" marT="0" marB="0" anchor="ctr"/>
                </a:tc>
                <a:extLst>
                  <a:ext uri="{0D108BD9-81ED-4DB2-BD59-A6C34878D82A}">
                    <a16:rowId xmlns:a16="http://schemas.microsoft.com/office/drawing/2014/main" val="346377018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7824080-8212-1544-AF02-2EFD9068ACFE}"/>
              </a:ext>
            </a:extLst>
          </p:cNvPr>
          <p:cNvSpPr txBox="1"/>
          <p:nvPr/>
        </p:nvSpPr>
        <p:spPr>
          <a:xfrm>
            <a:off x="258290" y="4569126"/>
            <a:ext cx="420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달성 불가 원인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63533B0-AAC7-0679-6360-AA7B169A7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789340"/>
              </p:ext>
            </p:extLst>
          </p:nvPr>
        </p:nvGraphicFramePr>
        <p:xfrm>
          <a:off x="460320" y="2884194"/>
          <a:ext cx="8248254" cy="14277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32822">
                  <a:extLst>
                    <a:ext uri="{9D8B030D-6E8A-4147-A177-3AD203B41FA5}">
                      <a16:colId xmlns:a16="http://schemas.microsoft.com/office/drawing/2014/main" val="2788453927"/>
                    </a:ext>
                  </a:extLst>
                </a:gridCol>
                <a:gridCol w="4955398">
                  <a:extLst>
                    <a:ext uri="{9D8B030D-6E8A-4147-A177-3AD203B41FA5}">
                      <a16:colId xmlns:a16="http://schemas.microsoft.com/office/drawing/2014/main" val="455368458"/>
                    </a:ext>
                  </a:extLst>
                </a:gridCol>
                <a:gridCol w="1560034">
                  <a:extLst>
                    <a:ext uri="{9D8B030D-6E8A-4147-A177-3AD203B41FA5}">
                      <a16:colId xmlns:a16="http://schemas.microsoft.com/office/drawing/2014/main" val="3379612665"/>
                    </a:ext>
                  </a:extLst>
                </a:gridCol>
              </a:tblGrid>
              <a:tr h="1807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>
                          <a:solidFill>
                            <a:schemeClr val="bg1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REQ-ID </a:t>
                      </a:r>
                    </a:p>
                  </a:txBody>
                  <a:tcPr marL="5294" marR="5294" marT="0" marB="0" anchor="ctr"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요구사항 명</a:t>
                      </a:r>
                    </a:p>
                  </a:txBody>
                  <a:tcPr marL="5294" marR="5294" marT="0" marB="0" anchor="ctr"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달성 여부</a:t>
                      </a:r>
                    </a:p>
                  </a:txBody>
                  <a:tcPr marL="5294" marR="5294" marT="0" marB="0" anchor="ctr">
                    <a:solidFill>
                      <a:srgbClr val="000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397588"/>
                  </a:ext>
                </a:extLst>
              </a:tr>
              <a:tr h="20053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REQ-012</a:t>
                      </a:r>
                    </a:p>
                  </a:txBody>
                  <a:tcPr marL="5294" marR="5294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FF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영상통신 지연시간 감소</a:t>
                      </a:r>
                    </a:p>
                  </a:txBody>
                  <a:tcPr marL="20511" marR="20511" marT="36921" marB="369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20511" marR="20511" marT="36921" marB="36921" anchor="ctr"/>
                </a:tc>
                <a:extLst>
                  <a:ext uri="{0D108BD9-81ED-4DB2-BD59-A6C34878D82A}">
                    <a16:rowId xmlns:a16="http://schemas.microsoft.com/office/drawing/2014/main" val="3965585433"/>
                  </a:ext>
                </a:extLst>
              </a:tr>
              <a:tr h="20053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REQ-013</a:t>
                      </a:r>
                    </a:p>
                  </a:txBody>
                  <a:tcPr marL="5294" marR="5294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FF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다중접속 연결 지원</a:t>
                      </a:r>
                    </a:p>
                  </a:txBody>
                  <a:tcPr marL="20511" marR="20511" marT="36921" marB="369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△</a:t>
                      </a:r>
                    </a:p>
                  </a:txBody>
                  <a:tcPr marL="6556" marR="6556" marT="0" marB="0" anchor="ctr"/>
                </a:tc>
                <a:extLst>
                  <a:ext uri="{0D108BD9-81ED-4DB2-BD59-A6C34878D82A}">
                    <a16:rowId xmlns:a16="http://schemas.microsoft.com/office/drawing/2014/main" val="2760073602"/>
                  </a:ext>
                </a:extLst>
              </a:tr>
              <a:tr h="20053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REQ-014</a:t>
                      </a:r>
                    </a:p>
                  </a:txBody>
                  <a:tcPr marL="5294" marR="5294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FF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Controller</a:t>
                      </a:r>
                      <a:r>
                        <a:rPr lang="ko-KR" altLang="en-US" sz="700" kern="0" spc="0" dirty="0">
                          <a:solidFill>
                            <a:srgbClr val="FF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와 로봇간 제어형태 정의</a:t>
                      </a:r>
                    </a:p>
                  </a:txBody>
                  <a:tcPr marL="20511" marR="20511" marT="36921" marB="369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/>
                </a:tc>
                <a:extLst>
                  <a:ext uri="{0D108BD9-81ED-4DB2-BD59-A6C34878D82A}">
                    <a16:rowId xmlns:a16="http://schemas.microsoft.com/office/drawing/2014/main" val="2527132235"/>
                  </a:ext>
                </a:extLst>
              </a:tr>
              <a:tr h="20053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REQ-015</a:t>
                      </a:r>
                    </a:p>
                  </a:txBody>
                  <a:tcPr marL="5294" marR="5294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FF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조종 감도 설정</a:t>
                      </a:r>
                    </a:p>
                  </a:txBody>
                  <a:tcPr marL="20511" marR="20511" marT="36921" marB="369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/>
                </a:tc>
                <a:extLst>
                  <a:ext uri="{0D108BD9-81ED-4DB2-BD59-A6C34878D82A}">
                    <a16:rowId xmlns:a16="http://schemas.microsoft.com/office/drawing/2014/main" val="787129613"/>
                  </a:ext>
                </a:extLst>
              </a:tr>
              <a:tr h="20053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REQ-016</a:t>
                      </a:r>
                    </a:p>
                  </a:txBody>
                  <a:tcPr marL="5294" marR="5294" marT="0" marB="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0" spc="0" dirty="0">
                          <a:solidFill>
                            <a:srgbClr val="FF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조종 환경 </a:t>
                      </a:r>
                      <a:r>
                        <a:rPr lang="en-US" altLang="ko-KR" sz="700" b="0" kern="0" spc="0" dirty="0">
                          <a:solidFill>
                            <a:srgbClr val="FF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UI </a:t>
                      </a:r>
                      <a:r>
                        <a:rPr lang="ko-KR" altLang="en-US" sz="700" b="0" kern="0" spc="0" dirty="0">
                          <a:solidFill>
                            <a:srgbClr val="FF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설계 및 구현</a:t>
                      </a:r>
                    </a:p>
                  </a:txBody>
                  <a:tcPr marL="20511" marR="20511" marT="36921" marB="369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△</a:t>
                      </a:r>
                    </a:p>
                  </a:txBody>
                  <a:tcPr marL="20511" marR="20511" marT="36921" marB="36921" anchor="ctr"/>
                </a:tc>
                <a:extLst>
                  <a:ext uri="{0D108BD9-81ED-4DB2-BD59-A6C34878D82A}">
                    <a16:rowId xmlns:a16="http://schemas.microsoft.com/office/drawing/2014/main" val="203467687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EF509FC-CC26-555B-35F0-0E817FDEDF25}"/>
              </a:ext>
            </a:extLst>
          </p:cNvPr>
          <p:cNvSpPr txBox="1"/>
          <p:nvPr/>
        </p:nvSpPr>
        <p:spPr>
          <a:xfrm>
            <a:off x="4679781" y="4569126"/>
            <a:ext cx="4044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개선 계획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619C5-ABE6-7E5D-4B3F-2C3BFF8AB6D9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0BCA1-661D-2812-B399-1AE35EAD1AAA}"/>
              </a:ext>
            </a:extLst>
          </p:cNvPr>
          <p:cNvSpPr txBox="1"/>
          <p:nvPr/>
        </p:nvSpPr>
        <p:spPr>
          <a:xfrm>
            <a:off x="258289" y="5037490"/>
            <a:ext cx="4205931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othic A1 Medium" panose="020B0600000101010101" charset="-127"/>
                <a:sym typeface="Arial"/>
              </a:rPr>
              <a:t>시스템 장비 구성요소 부족</a:t>
            </a: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Gothic A1 Medium" panose="020B0600000101010101" charset="-127"/>
              <a:sym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othic A1 Medium" panose="020B0600000101010101" charset="-127"/>
                <a:sym typeface="Arial"/>
              </a:rPr>
              <a:t>새로운 서버를 구축하기 위한 설계 방법 및 개발 시간 부족</a:t>
            </a: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Gothic A1 Medium" panose="020B0600000101010101" charset="-127"/>
              <a:sym typeface="Arial"/>
            </a:endParaRPr>
          </a:p>
          <a:p>
            <a:pPr marL="228600" indent="-228600" latinLnBrk="0">
              <a:buClr>
                <a:srgbClr val="000000"/>
              </a:buClr>
              <a:buFont typeface="+mj-lt"/>
              <a:buAutoNum type="arabicPeriod"/>
              <a:defRPr/>
            </a:pP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othic A1 Medium" panose="020B0600000101010101" charset="-127"/>
              </a:rPr>
              <a:t>사용자 맞춤형 인터페이스 필요</a:t>
            </a:r>
            <a:endParaRPr lang="en-US" altLang="ko-KR" sz="13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Gothic A1 Medium" panose="020B0600000101010101" charset="-127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othic A1 Medium" panose="020B0600000101010101" charset="-127"/>
                <a:sym typeface="Arial"/>
              </a:rPr>
              <a:t>Controller </a:t>
            </a: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othic A1 Medium" panose="020B0600000101010101" charset="-127"/>
                <a:sym typeface="Arial"/>
              </a:rPr>
              <a:t>기울기 센서 기반 제어 기준 필요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othic A1 Medium" panose="020B0600000101010101" charset="-127"/>
                <a:sym typeface="Arial"/>
              </a:rPr>
              <a:t>필드 테스팅을 통한 요구사항 정의로 인한 시간 부족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othic A1 Medium" panose="020B0600000101010101" charset="-127"/>
                <a:sym typeface="Arial"/>
              </a:rPr>
              <a:t>조종 감도 설정 데이터 부족</a:t>
            </a: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Gothic A1 Medium" panose="020B0600000101010101" charset="-127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87B94-4663-C032-3217-65523689F01B}"/>
              </a:ext>
            </a:extLst>
          </p:cNvPr>
          <p:cNvSpPr txBox="1"/>
          <p:nvPr/>
        </p:nvSpPr>
        <p:spPr>
          <a:xfrm>
            <a:off x="4679781" y="5037490"/>
            <a:ext cx="4044538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3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캡스톤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 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고도화 예정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조종 환경 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따른 추가적인 정의 필요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 맞춤형 인터페이스를 위한 설계 필요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7F1EA1-78E9-3AFE-4288-F4A9155395B5}"/>
              </a:ext>
            </a:extLst>
          </p:cNvPr>
          <p:cNvGrpSpPr/>
          <p:nvPr/>
        </p:nvGrpSpPr>
        <p:grpSpPr>
          <a:xfrm>
            <a:off x="435139" y="360000"/>
            <a:ext cx="3648902" cy="461665"/>
            <a:chOff x="444317" y="546250"/>
            <a:chExt cx="3648902" cy="46166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E22735F-5420-2BB8-0982-AE14C88DE28E}"/>
                </a:ext>
              </a:extLst>
            </p:cNvPr>
            <p:cNvCxnSpPr>
              <a:cxnSpLocks/>
            </p:cNvCxnSpPr>
            <p:nvPr/>
          </p:nvCxnSpPr>
          <p:spPr>
            <a:xfrm>
              <a:off x="1173705" y="919092"/>
              <a:ext cx="267759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4E47F6-AC86-6C8E-35FD-93BFBD41F09E}"/>
                </a:ext>
              </a:extLst>
            </p:cNvPr>
            <p:cNvSpPr txBox="1"/>
            <p:nvPr/>
          </p:nvSpPr>
          <p:spPr>
            <a:xfrm>
              <a:off x="904525" y="579745"/>
              <a:ext cx="3188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요구사항 명세 및 결과 요약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9B083B-9893-8320-0A18-95E081D98B18}"/>
                </a:ext>
              </a:extLst>
            </p:cNvPr>
            <p:cNvSpPr txBox="1"/>
            <p:nvPr/>
          </p:nvSpPr>
          <p:spPr>
            <a:xfrm>
              <a:off x="444317" y="546250"/>
              <a:ext cx="6447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04.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6876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2119" y="2447474"/>
            <a:ext cx="52597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9;g1f69e1c18b3_0_23">
            <a:extLst>
              <a:ext uri="{FF2B5EF4-FFF2-40B4-BE49-F238E27FC236}">
                <a16:creationId xmlns:a16="http://schemas.microsoft.com/office/drawing/2014/main" id="{B78A1458-3713-DE2D-1745-B4B9DD64741D}"/>
              </a:ext>
            </a:extLst>
          </p:cNvPr>
          <p:cNvSpPr txBox="1"/>
          <p:nvPr/>
        </p:nvSpPr>
        <p:spPr>
          <a:xfrm>
            <a:off x="7392697" y="5849074"/>
            <a:ext cx="415287" cy="307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  </a:t>
            </a:r>
            <a:endParaRPr sz="80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624B962-CD1E-F837-997B-1C612EF500D9}"/>
              </a:ext>
            </a:extLst>
          </p:cNvPr>
          <p:cNvGrpSpPr/>
          <p:nvPr/>
        </p:nvGrpSpPr>
        <p:grpSpPr>
          <a:xfrm>
            <a:off x="514991" y="1282777"/>
            <a:ext cx="7183259" cy="3710137"/>
            <a:chOff x="514991" y="1282777"/>
            <a:chExt cx="7183259" cy="3710137"/>
          </a:xfrm>
        </p:grpSpPr>
        <p:sp>
          <p:nvSpPr>
            <p:cNvPr id="4" name="Google Shape;131;g1f69e1c18b3_0_23">
              <a:extLst>
                <a:ext uri="{FF2B5EF4-FFF2-40B4-BE49-F238E27FC236}">
                  <a16:creationId xmlns:a16="http://schemas.microsoft.com/office/drawing/2014/main" id="{2A4AB2EE-1983-9307-7914-5FF3A123DF92}"/>
                </a:ext>
              </a:extLst>
            </p:cNvPr>
            <p:cNvSpPr txBox="1">
              <a:spLocks/>
            </p:cNvSpPr>
            <p:nvPr/>
          </p:nvSpPr>
          <p:spPr>
            <a:xfrm>
              <a:off x="514991" y="1282777"/>
              <a:ext cx="7183259" cy="1034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550"/>
                <a:buFont typeface="Arial" panose="020B0604020202020204" pitchFamily="34" charset="0"/>
                <a:buNone/>
              </a:pPr>
              <a:r>
                <a:rPr lang="ko-KR" altLang="en-US" sz="1400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Malgun Gothic"/>
                  <a:sym typeface="Malgun Gothic"/>
                </a:rPr>
                <a:t>로봇의 완전한 자율화의 한계</a:t>
              </a:r>
            </a:p>
            <a:p>
              <a:pPr marL="633095" lvl="1" indent="-171450">
                <a:lnSpc>
                  <a:spcPct val="150000"/>
                </a:lnSpc>
                <a:buSzPts val="1050"/>
              </a:pPr>
              <a:r>
                <a:rPr lang="ko-KR" alt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Malgun Gothic"/>
                  <a:sym typeface="Malgun Gothic"/>
                </a:rPr>
                <a:t>실제 작업 환경의 불확실성</a:t>
              </a:r>
              <a:r>
                <a: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Malgun Gothic"/>
                  <a:sym typeface="Malgun Gothic"/>
                </a:rPr>
                <a:t>, </a:t>
              </a:r>
              <a:r>
                <a:rPr lang="ko-KR" alt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Malgun Gothic"/>
                  <a:sym typeface="Malgun Gothic"/>
                </a:rPr>
                <a:t>변수 통제의 어려움 등 로봇의 완전한 자율화에 한계점 존재</a:t>
              </a:r>
            </a:p>
            <a:p>
              <a:pPr marL="633095" lvl="1" indent="-171450">
                <a:lnSpc>
                  <a:spcPct val="150000"/>
                </a:lnSpc>
                <a:buSzPts val="1050"/>
              </a:pPr>
              <a:r>
                <a:rPr lang="ko-KR" alt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Malgun Gothic"/>
                  <a:sym typeface="Malgun Gothic"/>
                </a:rPr>
                <a:t>단순 작업이 아닌 위험 현장</a:t>
              </a:r>
              <a:r>
                <a: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Malgun Gothic"/>
                  <a:sym typeface="Malgun Gothic"/>
                </a:rPr>
                <a:t>, </a:t>
              </a:r>
              <a:r>
                <a:rPr lang="ko-KR" alt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Malgun Gothic"/>
                  <a:sym typeface="Malgun Gothic"/>
                </a:rPr>
                <a:t>정밀한 조작을 요구하는 작업 현장에서 인간의 개입 없이 로봇이 스스로 판단하고 수행하는 일은 현재 기술로 무리</a:t>
              </a:r>
            </a:p>
          </p:txBody>
        </p:sp>
        <p:sp>
          <p:nvSpPr>
            <p:cNvPr id="5" name="Google Shape;132;g1f69e1c18b3_0_23">
              <a:extLst>
                <a:ext uri="{FF2B5EF4-FFF2-40B4-BE49-F238E27FC236}">
                  <a16:creationId xmlns:a16="http://schemas.microsoft.com/office/drawing/2014/main" id="{10D20E79-48EE-215A-CBC2-1FDA406513A6}"/>
                </a:ext>
              </a:extLst>
            </p:cNvPr>
            <p:cNvSpPr txBox="1">
              <a:spLocks/>
            </p:cNvSpPr>
            <p:nvPr/>
          </p:nvSpPr>
          <p:spPr>
            <a:xfrm>
              <a:off x="518505" y="2570059"/>
              <a:ext cx="6923580" cy="1034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chemeClr val="dk1"/>
                </a:buClr>
                <a:buSzPts val="1550"/>
                <a:buFont typeface="Arial" panose="020B0604020202020204" pitchFamily="34" charset="0"/>
                <a:buNone/>
              </a:pPr>
              <a:r>
                <a:rPr lang="ko-KR" altLang="en-US" sz="1400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Malgun Gothic"/>
                  <a:sym typeface="Malgun Gothic"/>
                </a:rPr>
                <a:t>현재 원격 조종 기술의 문제점</a:t>
              </a:r>
            </a:p>
            <a:p>
              <a:pPr marL="633095" lvl="1" indent="-171450">
                <a:lnSpc>
                  <a:spcPct val="150000"/>
                </a:lnSpc>
                <a:buSzPts val="1050"/>
              </a:pPr>
              <a:r>
                <a: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Malgun Gothic"/>
                  <a:sym typeface="Malgun Gothic"/>
                </a:rPr>
                <a:t>180</a:t>
              </a:r>
              <a:r>
                <a:rPr lang="ko-KR" alt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Malgun Gothic"/>
                  <a:sym typeface="Malgun Gothic"/>
                </a:rPr>
                <a:t>도 카메라 활용으로 인한 시야각의 한계 → 사각지대 존재로 인한 인식의 어려움</a:t>
              </a:r>
            </a:p>
            <a:p>
              <a:pPr marL="633095" lvl="1" indent="-171450">
                <a:lnSpc>
                  <a:spcPct val="150000"/>
                </a:lnSpc>
                <a:buSzPts val="1050"/>
              </a:pPr>
              <a:r>
                <a:rPr lang="ko-KR" alt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Malgun Gothic"/>
                  <a:sym typeface="Malgun Gothic"/>
                </a:rPr>
                <a:t>카메라 및 센서 개수의 수 증가 → 사용자에게 직관적이지 않은 조종 환경</a:t>
              </a:r>
              <a:r>
                <a:rPr lang="en-US" altLang="ko-KR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Malgun Gothic"/>
                  <a:sym typeface="Malgun Gothic"/>
                </a:rPr>
                <a:t>, </a:t>
              </a:r>
              <a:r>
                <a:rPr lang="ko-KR" alt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Malgun Gothic"/>
                  <a:sym typeface="Malgun Gothic"/>
                </a:rPr>
                <a:t>비용과 유지 보수에서 문제 발생</a:t>
              </a:r>
            </a:p>
            <a:p>
              <a:pPr marL="633095" lvl="1" indent="-171450">
                <a:lnSpc>
                  <a:spcPct val="150000"/>
                </a:lnSpc>
                <a:buSzPts val="1050"/>
              </a:pPr>
              <a:r>
                <a:rPr lang="ko-KR" alt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Malgun Gothic"/>
                  <a:sym typeface="Malgun Gothic"/>
                </a:rPr>
                <a:t>시간지연에 의한 원격조종의 어려움 → 네트워크 지연의 문제 발생</a:t>
              </a:r>
            </a:p>
          </p:txBody>
        </p:sp>
        <p:sp>
          <p:nvSpPr>
            <p:cNvPr id="8" name="Google Shape;132;g1f69e1c18b3_0_23">
              <a:extLst>
                <a:ext uri="{FF2B5EF4-FFF2-40B4-BE49-F238E27FC236}">
                  <a16:creationId xmlns:a16="http://schemas.microsoft.com/office/drawing/2014/main" id="{4CB9AB4A-5FB7-F19A-C19F-C61B9D5C760B}"/>
                </a:ext>
              </a:extLst>
            </p:cNvPr>
            <p:cNvSpPr txBox="1">
              <a:spLocks/>
            </p:cNvSpPr>
            <p:nvPr/>
          </p:nvSpPr>
          <p:spPr>
            <a:xfrm>
              <a:off x="514991" y="3857342"/>
              <a:ext cx="6660600" cy="1135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othic A1 ExtraBold"/>
                <a:buChar char="•"/>
                <a:defRPr sz="1800" b="0" i="0" u="none" strike="noStrike" cap="none">
                  <a:solidFill>
                    <a:schemeClr val="dk1"/>
                  </a:solidFill>
                  <a:latin typeface="Gothic A1 ExtraBold"/>
                  <a:ea typeface="Gothic A1 ExtraBold"/>
                  <a:cs typeface="Gothic A1 ExtraBold"/>
                  <a:sym typeface="Gothic A1 ExtraBold"/>
                </a:defRPr>
              </a:lvl1pPr>
              <a:lvl2pPr marL="914400" marR="0" lvl="1" indent="-342900" algn="l" rtl="0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othic A1 ExtraBold"/>
                <a:buChar char="•"/>
                <a:defRPr sz="1600" b="0" i="0" u="none" strike="noStrike" cap="none">
                  <a:solidFill>
                    <a:schemeClr val="dk1"/>
                  </a:solidFill>
                  <a:latin typeface="Gothic A1 ExtraBold"/>
                  <a:ea typeface="Gothic A1 ExtraBold"/>
                  <a:cs typeface="Gothic A1 ExtraBold"/>
                  <a:sym typeface="Gothic A1 ExtraBold"/>
                </a:defRPr>
              </a:lvl2pPr>
              <a:lvl3pPr marL="1371600" marR="0" lvl="2" indent="-342900" algn="l" rtl="0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othic A1 ExtraBold"/>
                <a:buChar char="•"/>
                <a:defRPr sz="1400" b="0" i="0" u="none" strike="noStrike" cap="none">
                  <a:solidFill>
                    <a:schemeClr val="dk1"/>
                  </a:solidFill>
                  <a:latin typeface="Gothic A1 ExtraBold"/>
                  <a:ea typeface="Gothic A1 ExtraBold"/>
                  <a:cs typeface="Gothic A1 ExtraBold"/>
                  <a:sym typeface="Gothic A1 ExtraBold"/>
                </a:defRPr>
              </a:lvl3pPr>
              <a:lvl4pPr marL="1828800" marR="0" lvl="3" indent="-342900" algn="l" rtl="0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othic A1 ExtraBold"/>
                <a:buChar char="•"/>
                <a:defRPr sz="1200" b="0" i="0" u="none" strike="noStrike" cap="none">
                  <a:solidFill>
                    <a:schemeClr val="dk1"/>
                  </a:solidFill>
                  <a:latin typeface="Gothic A1 ExtraBold"/>
                  <a:ea typeface="Gothic A1 ExtraBold"/>
                  <a:cs typeface="Gothic A1 ExtraBold"/>
                  <a:sym typeface="Gothic A1 ExtraBold"/>
                </a:defRPr>
              </a:lvl4pPr>
              <a:lvl5pPr marL="2286000" marR="0" lvl="4" indent="-342900" algn="l" rtl="0">
                <a:lnSpc>
                  <a:spcPct val="12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othic A1 ExtraBold"/>
                <a:buChar char="•"/>
                <a:defRPr sz="1200" b="0" i="0" u="none" strike="noStrike" cap="none">
                  <a:solidFill>
                    <a:schemeClr val="dk1"/>
                  </a:solidFill>
                  <a:latin typeface="Gothic A1 ExtraBold"/>
                  <a:ea typeface="Gothic A1 ExtraBold"/>
                  <a:cs typeface="Gothic A1 ExtraBold"/>
                  <a:sym typeface="Gothic A1 ExtraBold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othic A1 ExtraBold"/>
                <a:buChar char="•"/>
                <a:defRPr sz="1800" b="0" i="0" u="none" strike="noStrike" cap="none">
                  <a:solidFill>
                    <a:schemeClr val="dk1"/>
                  </a:solidFill>
                  <a:latin typeface="Gothic A1 ExtraBold"/>
                  <a:ea typeface="Gothic A1 ExtraBold"/>
                  <a:cs typeface="Gothic A1 ExtraBold"/>
                  <a:sym typeface="Gothic A1 ExtraBold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othic A1 ExtraBold"/>
                <a:buChar char="•"/>
                <a:defRPr sz="1800" b="0" i="0" u="none" strike="noStrike" cap="none">
                  <a:solidFill>
                    <a:schemeClr val="dk1"/>
                  </a:solidFill>
                  <a:latin typeface="Gothic A1 ExtraBold"/>
                  <a:ea typeface="Gothic A1 ExtraBold"/>
                  <a:cs typeface="Gothic A1 ExtraBold"/>
                  <a:sym typeface="Gothic A1 ExtraBold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othic A1 ExtraBold"/>
                <a:buChar char="•"/>
                <a:defRPr sz="1800" b="0" i="0" u="none" strike="noStrike" cap="none">
                  <a:solidFill>
                    <a:schemeClr val="dk1"/>
                  </a:solidFill>
                  <a:latin typeface="Gothic A1 ExtraBold"/>
                  <a:ea typeface="Gothic A1 ExtraBold"/>
                  <a:cs typeface="Gothic A1 ExtraBold"/>
                  <a:sym typeface="Gothic A1 ExtraBold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othic A1 ExtraBold"/>
                <a:buChar char="•"/>
                <a:defRPr sz="1800" b="0" i="0" u="none" strike="noStrike" cap="none">
                  <a:solidFill>
                    <a:schemeClr val="dk1"/>
                  </a:solidFill>
                  <a:latin typeface="Gothic A1 ExtraBold"/>
                  <a:ea typeface="Gothic A1 ExtraBold"/>
                  <a:cs typeface="Gothic A1 ExtraBold"/>
                  <a:sym typeface="Gothic A1 ExtraBold"/>
                </a:defRPr>
              </a:lvl9pPr>
            </a:lstStyle>
            <a:p>
              <a:pPr marL="0" indent="0">
                <a:spcBef>
                  <a:spcPts val="0"/>
                </a:spcBef>
                <a:buSzPts val="1550"/>
                <a:buFont typeface="Gothic A1 ExtraBold"/>
                <a:buNone/>
              </a:pPr>
              <a:r>
                <a:rPr lang="ko-KR" altLang="en-US" sz="1400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Malgun Gothic"/>
                  <a:sym typeface="Malgun Gothic"/>
                </a:rPr>
                <a:t>시스템의 필요성</a:t>
              </a:r>
              <a:endPara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endParaRPr>
            </a:p>
            <a:p>
              <a:pPr marL="633095" lvl="1" indent="-171450">
                <a:lnSpc>
                  <a:spcPct val="150000"/>
                </a:lnSpc>
                <a:buSzPts val="1050"/>
              </a:pPr>
              <a:r>
                <a:rPr lang="ko-KR" alt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Malgun Gothic"/>
                  <a:sym typeface="Malgun Gothic"/>
                </a:rPr>
                <a:t>사각지대 개선</a:t>
              </a:r>
              <a:endPara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endParaRPr>
            </a:p>
            <a:p>
              <a:pPr marL="633095" lvl="1" indent="-171450">
                <a:lnSpc>
                  <a:spcPct val="150000"/>
                </a:lnSpc>
                <a:buSzPts val="1050"/>
              </a:pPr>
              <a:r>
                <a:rPr lang="ko-KR" alt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Malgun Gothic"/>
                  <a:sym typeface="Malgun Gothic"/>
                </a:rPr>
                <a:t>네트워크 실시간성 보장</a:t>
              </a:r>
              <a:endParaRPr lang="en-US" altLang="ko-KR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endParaRPr>
            </a:p>
            <a:p>
              <a:pPr marL="633095" lvl="1" indent="-171450">
                <a:lnSpc>
                  <a:spcPct val="150000"/>
                </a:lnSpc>
                <a:buSzPts val="1050"/>
              </a:pPr>
              <a:r>
                <a:rPr lang="ko-KR" alt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Malgun Gothic"/>
                  <a:sym typeface="Malgun Gothic"/>
                </a:rPr>
                <a:t>사용자 직관적 조종환경 구축 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F8CB3EF-90DA-46CE-D812-2E813F35D4A3}"/>
              </a:ext>
            </a:extLst>
          </p:cNvPr>
          <p:cNvGrpSpPr/>
          <p:nvPr/>
        </p:nvGrpSpPr>
        <p:grpSpPr>
          <a:xfrm>
            <a:off x="3566000" y="4499522"/>
            <a:ext cx="4690503" cy="1812228"/>
            <a:chOff x="3566000" y="4190821"/>
            <a:chExt cx="4690503" cy="181222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6DD5B1B-7EDE-D404-90B1-CB415EDCB3B1}"/>
                </a:ext>
              </a:extLst>
            </p:cNvPr>
            <p:cNvGrpSpPr/>
            <p:nvPr/>
          </p:nvGrpSpPr>
          <p:grpSpPr>
            <a:xfrm>
              <a:off x="3566000" y="4268774"/>
              <a:ext cx="2157761" cy="1725440"/>
              <a:chOff x="3566000" y="4268774"/>
              <a:chExt cx="2157761" cy="1725440"/>
            </a:xfrm>
          </p:grpSpPr>
          <p:sp>
            <p:nvSpPr>
              <p:cNvPr id="6" name="Google Shape;134;g1f69e1c18b3_0_23">
                <a:extLst>
                  <a:ext uri="{FF2B5EF4-FFF2-40B4-BE49-F238E27FC236}">
                    <a16:creationId xmlns:a16="http://schemas.microsoft.com/office/drawing/2014/main" id="{0E77FCDA-7656-11DE-F71E-7195B07A1CA4}"/>
                  </a:ext>
                </a:extLst>
              </p:cNvPr>
              <p:cNvSpPr txBox="1"/>
              <p:nvPr/>
            </p:nvSpPr>
            <p:spPr>
              <a:xfrm>
                <a:off x="3776569" y="5655690"/>
                <a:ext cx="1736621" cy="3385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그림 </a:t>
                </a:r>
                <a:r>
                  <a:rPr lang="en-US" altLang="ko-KR" sz="10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1</a:t>
                </a:r>
                <a:r>
                  <a:rPr lang="ko-KR" sz="10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. </a:t>
                </a:r>
                <a:r>
                  <a:rPr lang="ko-KR" altLang="en-US" sz="10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배달 및 </a:t>
                </a:r>
                <a:r>
                  <a:rPr lang="ko-KR" altLang="en-US" sz="1000" dirty="0" err="1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서빙</a:t>
                </a:r>
                <a:r>
                  <a:rPr lang="ko-KR" altLang="en-US" sz="10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 로봇</a:t>
                </a:r>
                <a:endParaRPr sz="1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pic>
            <p:nvPicPr>
              <p:cNvPr id="7" name="Picture 2" descr="코엑스·테헤란로에 배달 로봇 뜬다…실증 사업 시작-국민일보">
                <a:extLst>
                  <a:ext uri="{FF2B5EF4-FFF2-40B4-BE49-F238E27FC236}">
                    <a16:creationId xmlns:a16="http://schemas.microsoft.com/office/drawing/2014/main" id="{59303E47-2F4D-2D71-1AB8-981A84110B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6000" y="4268774"/>
                <a:ext cx="2157761" cy="1448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D212D2B-7DBE-FDFA-DEF7-E023DF45FB44}"/>
                </a:ext>
              </a:extLst>
            </p:cNvPr>
            <p:cNvGrpSpPr/>
            <p:nvPr/>
          </p:nvGrpSpPr>
          <p:grpSpPr>
            <a:xfrm>
              <a:off x="6067382" y="4190821"/>
              <a:ext cx="2189121" cy="1812228"/>
              <a:chOff x="6067382" y="4190821"/>
              <a:chExt cx="2189121" cy="1812228"/>
            </a:xfrm>
          </p:grpSpPr>
          <p:pic>
            <p:nvPicPr>
              <p:cNvPr id="2" name="Google Shape;128;g1f69e1c18b3_0_23" descr="현대건설기계 관계자가 충북 음성에 위치한 휠로더를 휠로더 스마트컨트롤로 원격제어하는 시연을 보이고 있다.">
                <a:extLst>
                  <a:ext uri="{FF2B5EF4-FFF2-40B4-BE49-F238E27FC236}">
                    <a16:creationId xmlns:a16="http://schemas.microsoft.com/office/drawing/2014/main" id="{3332F944-8DE7-62CD-E690-F60D01D85E9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098742" y="4190821"/>
                <a:ext cx="2157761" cy="14424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" name="Google Shape;135;g1f69e1c18b3_0_23">
                <a:extLst>
                  <a:ext uri="{FF2B5EF4-FFF2-40B4-BE49-F238E27FC236}">
                    <a16:creationId xmlns:a16="http://schemas.microsoft.com/office/drawing/2014/main" id="{D271C663-5BFF-553E-B524-C50265A3FF85}"/>
                  </a:ext>
                </a:extLst>
              </p:cNvPr>
              <p:cNvSpPr txBox="1"/>
              <p:nvPr/>
            </p:nvSpPr>
            <p:spPr>
              <a:xfrm>
                <a:off x="6067382" y="5664525"/>
                <a:ext cx="2157761" cy="3385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0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그림 </a:t>
                </a:r>
                <a:r>
                  <a:rPr lang="en-US" altLang="ko-KR" sz="10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2</a:t>
                </a:r>
                <a:r>
                  <a:rPr lang="ko-KR" sz="1000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. 현재 원격 조종 기술 환경</a:t>
                </a:r>
                <a:endParaRPr sz="1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BF6E1BC-4EB3-8DBA-9673-171FAEB29C6E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8B1D69-32DD-3C97-DCD3-8B1C5D2C9FD0}"/>
              </a:ext>
            </a:extLst>
          </p:cNvPr>
          <p:cNvGrpSpPr/>
          <p:nvPr/>
        </p:nvGrpSpPr>
        <p:grpSpPr>
          <a:xfrm>
            <a:off x="468000" y="360000"/>
            <a:ext cx="4176879" cy="461665"/>
            <a:chOff x="477178" y="546250"/>
            <a:chExt cx="4176879" cy="46166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FC472227-5A05-575D-9692-BDB0BC0A66ED}"/>
                </a:ext>
              </a:extLst>
            </p:cNvPr>
            <p:cNvCxnSpPr>
              <a:cxnSpLocks/>
            </p:cNvCxnSpPr>
            <p:nvPr/>
          </p:nvCxnSpPr>
          <p:spPr>
            <a:xfrm>
              <a:off x="1103415" y="919092"/>
              <a:ext cx="338657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5857C-BF2E-88A0-EF91-253813AE43F0}"/>
                </a:ext>
              </a:extLst>
            </p:cNvPr>
            <p:cNvSpPr txBox="1"/>
            <p:nvPr/>
          </p:nvSpPr>
          <p:spPr>
            <a:xfrm>
              <a:off x="990875" y="577027"/>
              <a:ext cx="36631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캡스톤</a:t>
              </a:r>
              <a:r>
                <a:rPr lang="ko-KR" altLang="en-US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디자인 </a:t>
              </a:r>
              <a:r>
                <a:rPr lang="en-US" altLang="ko-KR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I </a:t>
              </a:r>
              <a:r>
                <a:rPr lang="ko-KR" altLang="en-US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배경 및 필요성</a:t>
              </a:r>
              <a:endParaRPr lang="ko-KR" altLang="en-US" sz="20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8896E0-90E7-83A0-4F23-DF169A0B2753}"/>
                </a:ext>
              </a:extLst>
            </p:cNvPr>
            <p:cNvSpPr txBox="1"/>
            <p:nvPr/>
          </p:nvSpPr>
          <p:spPr>
            <a:xfrm>
              <a:off x="477178" y="546250"/>
              <a:ext cx="579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349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6DD17741-6166-B8E4-696A-0A3568E278B9}"/>
              </a:ext>
            </a:extLst>
          </p:cNvPr>
          <p:cNvSpPr txBox="1">
            <a:spLocks/>
          </p:cNvSpPr>
          <p:nvPr/>
        </p:nvSpPr>
        <p:spPr>
          <a:xfrm>
            <a:off x="1402976" y="1551183"/>
            <a:ext cx="6329322" cy="4231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360</a:t>
            </a:r>
            <a:r>
              <a:rPr lang="ko-KR" altLang="en-US" sz="24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 몰입형 가상현실 원격 로봇 제어 시스템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1" algn="ctr"/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A059E2-C8C1-A6BC-0BB9-36B9F05BF6D6}"/>
              </a:ext>
            </a:extLst>
          </p:cNvPr>
          <p:cNvGrpSpPr/>
          <p:nvPr/>
        </p:nvGrpSpPr>
        <p:grpSpPr>
          <a:xfrm>
            <a:off x="3150489" y="3698931"/>
            <a:ext cx="2834295" cy="2857451"/>
            <a:chOff x="3106570" y="3661173"/>
            <a:chExt cx="2834295" cy="2857451"/>
          </a:xfrm>
        </p:grpSpPr>
        <p:pic>
          <p:nvPicPr>
            <p:cNvPr id="16" name="Google Shape;141;g1f69e1c18b3_2_12">
              <a:extLst>
                <a:ext uri="{FF2B5EF4-FFF2-40B4-BE49-F238E27FC236}">
                  <a16:creationId xmlns:a16="http://schemas.microsoft.com/office/drawing/2014/main" id="{B940CE6B-5EA8-A5CE-4564-14B24D0D65C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06570" y="3661173"/>
              <a:ext cx="918681" cy="1009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43;g1f69e1c18b3_2_12">
              <a:extLst>
                <a:ext uri="{FF2B5EF4-FFF2-40B4-BE49-F238E27FC236}">
                  <a16:creationId xmlns:a16="http://schemas.microsoft.com/office/drawing/2014/main" id="{166928DE-11E4-80AB-6BC2-7A0C43BD71C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22184" y="4280821"/>
              <a:ext cx="918681" cy="1009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44;g1f69e1c18b3_2_12">
              <a:extLst>
                <a:ext uri="{FF2B5EF4-FFF2-40B4-BE49-F238E27FC236}">
                  <a16:creationId xmlns:a16="http://schemas.microsoft.com/office/drawing/2014/main" id="{4C15AA80-BCC3-481F-F175-CC9994D3594D}"/>
                </a:ext>
              </a:extLst>
            </p:cNvPr>
            <p:cNvSpPr txBox="1"/>
            <p:nvPr/>
          </p:nvSpPr>
          <p:spPr>
            <a:xfrm rot="21599271">
              <a:off x="3273423" y="4625730"/>
              <a:ext cx="695750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othic A1 ExtraBold"/>
                  <a:sym typeface="Gothic A1 ExtraBold"/>
                </a:rPr>
                <a:t>360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othic A1 ExtraBold"/>
                  <a:sym typeface="Gothic A1 ExtraBold"/>
                </a:rPr>
                <a:t>도 카메라</a:t>
              </a:r>
              <a:endParaRPr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othic A1 ExtraBold"/>
                <a:sym typeface="Gothic A1 ExtraBold"/>
              </a:endParaRPr>
            </a:p>
          </p:txBody>
        </p:sp>
        <p:pic>
          <p:nvPicPr>
            <p:cNvPr id="20" name="Google Shape;145;g1f69e1c18b3_2_12">
              <a:extLst>
                <a:ext uri="{FF2B5EF4-FFF2-40B4-BE49-F238E27FC236}">
                  <a16:creationId xmlns:a16="http://schemas.microsoft.com/office/drawing/2014/main" id="{A913A04E-0071-2179-0C78-F68E05B5820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12282" y="5139668"/>
              <a:ext cx="918681" cy="1009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146;g1f69e1c18b3_2_12">
              <a:extLst>
                <a:ext uri="{FF2B5EF4-FFF2-40B4-BE49-F238E27FC236}">
                  <a16:creationId xmlns:a16="http://schemas.microsoft.com/office/drawing/2014/main" id="{10D7E2AF-F1DD-6801-058A-AD74B4D24511}"/>
                </a:ext>
              </a:extLst>
            </p:cNvPr>
            <p:cNvSpPr/>
            <p:nvPr/>
          </p:nvSpPr>
          <p:spPr>
            <a:xfrm rot="3412673">
              <a:off x="4235234" y="4483417"/>
              <a:ext cx="176357" cy="159421"/>
            </a:xfrm>
            <a:prstGeom prst="flowChartMerge">
              <a:avLst/>
            </a:prstGeom>
            <a:solidFill>
              <a:srgbClr val="0C0C0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2" name="Google Shape;147;g1f69e1c18b3_2_12">
              <a:extLst>
                <a:ext uri="{FF2B5EF4-FFF2-40B4-BE49-F238E27FC236}">
                  <a16:creationId xmlns:a16="http://schemas.microsoft.com/office/drawing/2014/main" id="{B116EFF3-F38F-1356-0201-D403FA72BD35}"/>
                </a:ext>
              </a:extLst>
            </p:cNvPr>
            <p:cNvSpPr/>
            <p:nvPr/>
          </p:nvSpPr>
          <p:spPr>
            <a:xfrm rot="3412673">
              <a:off x="4377366" y="4567388"/>
              <a:ext cx="176357" cy="159421"/>
            </a:xfrm>
            <a:prstGeom prst="flowChartMerge">
              <a:avLst/>
            </a:prstGeom>
            <a:solidFill>
              <a:srgbClr val="0C0C0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3" name="Google Shape;148;g1f69e1c18b3_2_12">
              <a:extLst>
                <a:ext uri="{FF2B5EF4-FFF2-40B4-BE49-F238E27FC236}">
                  <a16:creationId xmlns:a16="http://schemas.microsoft.com/office/drawing/2014/main" id="{B39AF409-AC7D-D4AF-83A5-F8ACE0B0678A}"/>
                </a:ext>
              </a:extLst>
            </p:cNvPr>
            <p:cNvSpPr/>
            <p:nvPr/>
          </p:nvSpPr>
          <p:spPr>
            <a:xfrm rot="3412673">
              <a:off x="4508828" y="4640824"/>
              <a:ext cx="176357" cy="159421"/>
            </a:xfrm>
            <a:prstGeom prst="flowChartMerge">
              <a:avLst/>
            </a:prstGeom>
            <a:solidFill>
              <a:srgbClr val="0C0C0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7" name="Google Shape;152;g1f69e1c18b3_2_12">
              <a:extLst>
                <a:ext uri="{FF2B5EF4-FFF2-40B4-BE49-F238E27FC236}">
                  <a16:creationId xmlns:a16="http://schemas.microsoft.com/office/drawing/2014/main" id="{46FAA154-4A88-099B-5EB9-8998EFA1D616}"/>
                </a:ext>
              </a:extLst>
            </p:cNvPr>
            <p:cNvSpPr/>
            <p:nvPr/>
          </p:nvSpPr>
          <p:spPr>
            <a:xfrm rot="3492369">
              <a:off x="4235968" y="5359147"/>
              <a:ext cx="176357" cy="159421"/>
            </a:xfrm>
            <a:prstGeom prst="flowChartMerge">
              <a:avLst/>
            </a:prstGeom>
            <a:solidFill>
              <a:srgbClr val="0C0C0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8" name="Google Shape;153;g1f69e1c18b3_2_12">
              <a:extLst>
                <a:ext uri="{FF2B5EF4-FFF2-40B4-BE49-F238E27FC236}">
                  <a16:creationId xmlns:a16="http://schemas.microsoft.com/office/drawing/2014/main" id="{6F4874EF-21DF-848A-E9AE-B128E52E4CC8}"/>
                </a:ext>
              </a:extLst>
            </p:cNvPr>
            <p:cNvSpPr/>
            <p:nvPr/>
          </p:nvSpPr>
          <p:spPr>
            <a:xfrm rot="3741123">
              <a:off x="4388874" y="5281158"/>
              <a:ext cx="176357" cy="159421"/>
            </a:xfrm>
            <a:prstGeom prst="flowChartMerge">
              <a:avLst/>
            </a:prstGeom>
            <a:solidFill>
              <a:srgbClr val="0C0C0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9" name="Google Shape;154;g1f69e1c18b3_2_12">
              <a:extLst>
                <a:ext uri="{FF2B5EF4-FFF2-40B4-BE49-F238E27FC236}">
                  <a16:creationId xmlns:a16="http://schemas.microsoft.com/office/drawing/2014/main" id="{2A106EF9-3BF8-0B18-639D-CD2CDC8B87F4}"/>
                </a:ext>
              </a:extLst>
            </p:cNvPr>
            <p:cNvSpPr/>
            <p:nvPr/>
          </p:nvSpPr>
          <p:spPr>
            <a:xfrm rot="3838701">
              <a:off x="4537885" y="5221259"/>
              <a:ext cx="176357" cy="159421"/>
            </a:xfrm>
            <a:prstGeom prst="flowChartMerge">
              <a:avLst/>
            </a:prstGeom>
            <a:solidFill>
              <a:srgbClr val="0C0C0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1" name="Google Shape;159;g1f69e1c18b3_2_12">
              <a:extLst>
                <a:ext uri="{FF2B5EF4-FFF2-40B4-BE49-F238E27FC236}">
                  <a16:creationId xmlns:a16="http://schemas.microsoft.com/office/drawing/2014/main" id="{A2166FA2-7298-D7EB-3C53-42403E80CAAC}"/>
                </a:ext>
              </a:extLst>
            </p:cNvPr>
            <p:cNvSpPr txBox="1"/>
            <p:nvPr/>
          </p:nvSpPr>
          <p:spPr>
            <a:xfrm rot="21599410">
              <a:off x="5065750" y="5309647"/>
              <a:ext cx="807572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othic A1 ExtraBold"/>
                  <a:sym typeface="Gothic A1 ExtraBold"/>
                </a:rPr>
                <a:t>VR 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othic A1 ExtraBold"/>
                  <a:sym typeface="Gothic A1 ExtraBold"/>
                </a:rPr>
                <a:t>환경</a:t>
              </a:r>
              <a:endParaRPr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othic A1 ExtraBold"/>
                <a:sym typeface="Gothic A1 ExtraBold"/>
              </a:endParaRPr>
            </a:p>
          </p:txBody>
        </p:sp>
        <p:sp>
          <p:nvSpPr>
            <p:cNvPr id="32" name="Google Shape;161;g1f69e1c18b3_2_12">
              <a:extLst>
                <a:ext uri="{FF2B5EF4-FFF2-40B4-BE49-F238E27FC236}">
                  <a16:creationId xmlns:a16="http://schemas.microsoft.com/office/drawing/2014/main" id="{8CBF5B42-8A18-1CD5-FCE1-4E32F5C02457}"/>
                </a:ext>
              </a:extLst>
            </p:cNvPr>
            <p:cNvSpPr txBox="1"/>
            <p:nvPr/>
          </p:nvSpPr>
          <p:spPr>
            <a:xfrm rot="21599410">
              <a:off x="3106602" y="6149322"/>
              <a:ext cx="918654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Gothic A1 ExtraBold"/>
                  <a:sym typeface="Gothic A1 ExtraBold"/>
                </a:rPr>
                <a:t>원격 조종</a:t>
              </a:r>
              <a:endParaRPr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othic A1 ExtraBold"/>
                <a:sym typeface="Gothic A1 ExtraBold"/>
              </a:endParaRPr>
            </a:p>
          </p:txBody>
        </p:sp>
      </p:grpSp>
      <p:sp>
        <p:nvSpPr>
          <p:cNvPr id="33" name="Google Shape;162;g1f69e1c18b3_2_12">
            <a:extLst>
              <a:ext uri="{FF2B5EF4-FFF2-40B4-BE49-F238E27FC236}">
                <a16:creationId xmlns:a16="http://schemas.microsoft.com/office/drawing/2014/main" id="{88E767F3-C22A-9219-F722-13C9F3FADE2B}"/>
              </a:ext>
            </a:extLst>
          </p:cNvPr>
          <p:cNvSpPr txBox="1">
            <a:spLocks/>
          </p:cNvSpPr>
          <p:nvPr/>
        </p:nvSpPr>
        <p:spPr>
          <a:xfrm>
            <a:off x="1126228" y="2615673"/>
            <a:ext cx="6660600" cy="10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4289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1pPr>
            <a:lvl2pPr marL="914377" marR="0" lvl="1" indent="-34289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6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2pPr>
            <a:lvl3pPr marL="1371566" marR="0" lvl="2" indent="-34289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4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3pPr>
            <a:lvl4pPr marL="1828754" marR="0" lvl="3" indent="-34289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2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4pPr>
            <a:lvl5pPr marL="2285943" marR="0" lvl="4" indent="-34289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2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5pPr>
            <a:lvl6pPr marL="2743131" marR="0" lvl="5" indent="-34289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6pPr>
            <a:lvl7pPr marL="3200320" marR="0" lvl="6" indent="-34289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7pPr>
            <a:lvl8pPr marL="3657509" marR="0" lvl="7" indent="-34289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8pPr>
            <a:lvl9pPr marL="4114697" marR="0" lvl="8" indent="-34289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thic A1 ExtraBold"/>
              <a:buChar char="•"/>
              <a:defRPr sz="1800" b="0" i="0" u="none" strike="noStrike" cap="none">
                <a:solidFill>
                  <a:schemeClr val="dk1"/>
                </a:solidFill>
                <a:latin typeface="Gothic A1 ExtraBold"/>
                <a:ea typeface="Gothic A1 ExtraBold"/>
                <a:cs typeface="Gothic A1 ExtraBold"/>
                <a:sym typeface="Gothic A1 ExtraBold"/>
              </a:defRPr>
            </a:lvl9pPr>
          </a:lstStyle>
          <a:p>
            <a:pPr marL="228600" indent="-247015">
              <a:spcBef>
                <a:spcPts val="0"/>
              </a:spcBef>
              <a:buSzPts val="1550"/>
            </a:pPr>
            <a:r>
              <a:rPr lang="ko-KR" altLang="en-US" sz="155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기대효과</a:t>
            </a:r>
          </a:p>
          <a:p>
            <a:pPr marL="685800" lvl="1" indent="-224155">
              <a:buSzPts val="1050"/>
            </a:pPr>
            <a:r>
              <a:rPr lang="ko-KR" altLang="en-US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인간의 시야와 흡사한 조종 환경을 구사하여 작업자에게 </a:t>
            </a:r>
            <a:r>
              <a:rPr lang="ko-KR" altLang="en-US" sz="105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몰입감</a:t>
            </a:r>
            <a:r>
              <a:rPr lang="en-US" altLang="ko-KR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, </a:t>
            </a:r>
            <a:r>
              <a:rPr lang="ko-KR" altLang="en-US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실제와 같은 경험 제공</a:t>
            </a:r>
          </a:p>
          <a:p>
            <a:pPr marL="685800" lvl="1" indent="-224155">
              <a:buSzPts val="1050"/>
              <a:buFont typeface="Malgun Gothic"/>
              <a:buChar char="•"/>
            </a:pPr>
            <a:r>
              <a:rPr lang="ko-KR" altLang="en-US" sz="105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적은 카메라로 보다 많은 영상 데이터 확보 → 사각지대의 한계 개선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D9406A-594A-6802-4EB4-8152348F62A0}"/>
              </a:ext>
            </a:extLst>
          </p:cNvPr>
          <p:cNvSpPr txBox="1"/>
          <p:nvPr/>
        </p:nvSpPr>
        <p:spPr>
          <a:xfrm>
            <a:off x="536778" y="2195409"/>
            <a:ext cx="806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othic A1 Medium" panose="020B0600000101010101" charset="-127"/>
              </a:rPr>
              <a:t>가상환경에서 현실과 유사한 환경을 구사하여 원격에서 로봇을 제어하는 시스템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A38B96-D109-DFEE-3B92-971AD2F8EC69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0C6CC0C-195F-9796-A260-4862D4FC938C}"/>
              </a:ext>
            </a:extLst>
          </p:cNvPr>
          <p:cNvGrpSpPr/>
          <p:nvPr/>
        </p:nvGrpSpPr>
        <p:grpSpPr>
          <a:xfrm>
            <a:off x="468000" y="360000"/>
            <a:ext cx="3038333" cy="461665"/>
            <a:chOff x="477178" y="546250"/>
            <a:chExt cx="3038333" cy="461665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9ECA196-CFD4-7C85-2A68-496A90D1B6A7}"/>
                </a:ext>
              </a:extLst>
            </p:cNvPr>
            <p:cNvCxnSpPr>
              <a:cxnSpLocks/>
            </p:cNvCxnSpPr>
            <p:nvPr/>
          </p:nvCxnSpPr>
          <p:spPr>
            <a:xfrm>
              <a:off x="1177806" y="919092"/>
              <a:ext cx="221014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DB87B5-EE9E-8A7A-2F3B-357D3260FA32}"/>
                </a:ext>
              </a:extLst>
            </p:cNvPr>
            <p:cNvSpPr txBox="1"/>
            <p:nvPr/>
          </p:nvSpPr>
          <p:spPr>
            <a:xfrm>
              <a:off x="1056183" y="584536"/>
              <a:ext cx="24593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캡스톤</a:t>
              </a:r>
              <a:r>
                <a:rPr lang="ko-KR" altLang="en-US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디자인 </a:t>
              </a:r>
              <a:r>
                <a:rPr lang="en-US" altLang="ko-KR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I </a:t>
              </a:r>
              <a:r>
                <a:rPr lang="ko-KR" altLang="en-US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목표</a:t>
              </a:r>
              <a:endParaRPr lang="ko-KR" altLang="en-US" sz="20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8E25D4-A7E2-FD65-274D-9F9D85C089F5}"/>
                </a:ext>
              </a:extLst>
            </p:cNvPr>
            <p:cNvSpPr txBox="1"/>
            <p:nvPr/>
          </p:nvSpPr>
          <p:spPr>
            <a:xfrm>
              <a:off x="477178" y="546250"/>
              <a:ext cx="579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54EF2E9-7160-D548-F55E-BCA5C6A7B38E}"/>
              </a:ext>
            </a:extLst>
          </p:cNvPr>
          <p:cNvGrpSpPr/>
          <p:nvPr/>
        </p:nvGrpSpPr>
        <p:grpSpPr>
          <a:xfrm>
            <a:off x="573444" y="1399468"/>
            <a:ext cx="7997113" cy="4532016"/>
            <a:chOff x="623663" y="1399468"/>
            <a:chExt cx="7997113" cy="4532016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3CDDBCDC-A1A6-B529-2F65-368EB31321CC}"/>
                </a:ext>
              </a:extLst>
            </p:cNvPr>
            <p:cNvGrpSpPr/>
            <p:nvPr/>
          </p:nvGrpSpPr>
          <p:grpSpPr>
            <a:xfrm>
              <a:off x="623663" y="1399468"/>
              <a:ext cx="2445106" cy="4532016"/>
              <a:chOff x="623663" y="1399468"/>
              <a:chExt cx="2445106" cy="4532016"/>
            </a:xfrm>
          </p:grpSpPr>
          <p:grpSp>
            <p:nvGrpSpPr>
              <p:cNvPr id="98" name="Group 7">
                <a:extLst>
                  <a:ext uri="{FF2B5EF4-FFF2-40B4-BE49-F238E27FC236}">
                    <a16:creationId xmlns:a16="http://schemas.microsoft.com/office/drawing/2014/main" id="{9493BF43-7D3F-2E89-6E99-47D6DC203A6D}"/>
                  </a:ext>
                </a:extLst>
              </p:cNvPr>
              <p:cNvGrpSpPr/>
              <p:nvPr/>
            </p:nvGrpSpPr>
            <p:grpSpPr>
              <a:xfrm>
                <a:off x="623663" y="1865704"/>
                <a:ext cx="2445106" cy="4065780"/>
                <a:chOff x="0" y="0"/>
                <a:chExt cx="4114800" cy="6842188"/>
              </a:xfrm>
            </p:grpSpPr>
            <p:grpSp>
              <p:nvGrpSpPr>
                <p:cNvPr id="99" name="Group 8">
                  <a:extLst>
                    <a:ext uri="{FF2B5EF4-FFF2-40B4-BE49-F238E27FC236}">
                      <a16:creationId xmlns:a16="http://schemas.microsoft.com/office/drawing/2014/main" id="{ED651333-8D63-C341-9161-127FBD43B227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114800" cy="6842188"/>
                  <a:chOff x="0" y="0"/>
                  <a:chExt cx="812800" cy="1351543"/>
                </a:xfrm>
              </p:grpSpPr>
              <p:sp>
                <p:nvSpPr>
                  <p:cNvPr id="102" name="Freeform 9">
                    <a:extLst>
                      <a:ext uri="{FF2B5EF4-FFF2-40B4-BE49-F238E27FC236}">
                        <a16:creationId xmlns:a16="http://schemas.microsoft.com/office/drawing/2014/main" id="{3E8E2229-A83C-B3B1-E646-4E7BEABF07EB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1351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1351543">
                        <a:moveTo>
                          <a:pt x="0" y="0"/>
                        </a:moveTo>
                        <a:lnTo>
                          <a:pt x="812800" y="0"/>
                        </a:lnTo>
                        <a:lnTo>
                          <a:pt x="812800" y="1351543"/>
                        </a:lnTo>
                        <a:lnTo>
                          <a:pt x="0" y="1351543"/>
                        </a:lnTo>
                        <a:close/>
                      </a:path>
                    </a:pathLst>
                  </a:custGeom>
                  <a:solidFill>
                    <a:srgbClr val="F4F4F4"/>
                  </a:solidFill>
                </p:spPr>
              </p:sp>
              <p:sp>
                <p:nvSpPr>
                  <p:cNvPr id="103" name="TextBox 10">
                    <a:extLst>
                      <a:ext uri="{FF2B5EF4-FFF2-40B4-BE49-F238E27FC236}">
                        <a16:creationId xmlns:a16="http://schemas.microsoft.com/office/drawing/2014/main" id="{441FF07A-AB27-64BF-C0A9-985007B1CC4C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28575"/>
                    <a:ext cx="812800" cy="84137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249"/>
                      </a:lnSpc>
                    </a:pPr>
                    <a:endParaRPr/>
                  </a:p>
                </p:txBody>
              </p:sp>
            </p:grpSp>
            <p:sp>
              <p:nvSpPr>
                <p:cNvPr id="100" name="AutoShape 11">
                  <a:extLst>
                    <a:ext uri="{FF2B5EF4-FFF2-40B4-BE49-F238E27FC236}">
                      <a16:creationId xmlns:a16="http://schemas.microsoft.com/office/drawing/2014/main" id="{1AA5EF58-F497-BD2A-4F66-5D17A8FC109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114800" cy="0"/>
                </a:xfrm>
                <a:prstGeom prst="line">
                  <a:avLst/>
                </a:prstGeom>
                <a:ln w="63500" cap="flat">
                  <a:solidFill>
                    <a:srgbClr val="00002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01" name="AutoShape 12">
                  <a:extLst>
                    <a:ext uri="{FF2B5EF4-FFF2-40B4-BE49-F238E27FC236}">
                      <a16:creationId xmlns:a16="http://schemas.microsoft.com/office/drawing/2014/main" id="{DF6B397F-527E-9B56-0F44-B5803F20CEF5}"/>
                    </a:ext>
                  </a:extLst>
                </p:cNvPr>
                <p:cNvSpPr/>
                <p:nvPr/>
              </p:nvSpPr>
              <p:spPr>
                <a:xfrm>
                  <a:off x="0" y="6778688"/>
                  <a:ext cx="4114800" cy="0"/>
                </a:xfrm>
                <a:prstGeom prst="line">
                  <a:avLst/>
                </a:prstGeom>
                <a:ln w="63500" cap="flat">
                  <a:solidFill>
                    <a:srgbClr val="00002F"/>
                  </a:solidFill>
                  <a:prstDash val="solid"/>
                  <a:headEnd type="none" w="sm" len="sm"/>
                  <a:tailEnd type="none" w="sm" len="sm"/>
                </a:ln>
              </p:spPr>
            </p:sp>
          </p:grpSp>
          <p:sp>
            <p:nvSpPr>
              <p:cNvPr id="104" name="TextBox 13">
                <a:extLst>
                  <a:ext uri="{FF2B5EF4-FFF2-40B4-BE49-F238E27FC236}">
                    <a16:creationId xmlns:a16="http://schemas.microsoft.com/office/drawing/2014/main" id="{BD888F30-3E6E-2F28-F145-1AE6D21EE413}"/>
                  </a:ext>
                </a:extLst>
              </p:cNvPr>
              <p:cNvSpPr txBox="1"/>
              <p:nvPr/>
            </p:nvSpPr>
            <p:spPr>
              <a:xfrm>
                <a:off x="623663" y="2256230"/>
                <a:ext cx="2445106" cy="121187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b="1" spc="-8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b="1" spc="-80" dirty="0">
                    <a:solidFill>
                      <a:srgbClr val="00002F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프로토타입 개발</a:t>
                </a:r>
                <a:endParaRPr lang="en-US" b="1" spc="-8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b="1" spc="-8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105" name="TextBox 14">
                <a:extLst>
                  <a:ext uri="{FF2B5EF4-FFF2-40B4-BE49-F238E27FC236}">
                    <a16:creationId xmlns:a16="http://schemas.microsoft.com/office/drawing/2014/main" id="{776D8707-D823-8E50-70E8-C5C3D10BA03A}"/>
                  </a:ext>
                </a:extLst>
              </p:cNvPr>
              <p:cNvSpPr txBox="1"/>
              <p:nvPr/>
            </p:nvSpPr>
            <p:spPr>
              <a:xfrm>
                <a:off x="623663" y="4408549"/>
                <a:ext cx="2445106" cy="65979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700"/>
                  </a:lnSpc>
                </a:pPr>
                <a:r>
                  <a:rPr lang="ko-KR" altLang="en-US" sz="1400" dirty="0">
                    <a:solidFill>
                      <a:srgbClr val="00002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최초 정의한 요구사항을 기반으로 프로토타입 개발</a:t>
                </a:r>
                <a:endParaRPr lang="en-US" sz="1400" dirty="0">
                  <a:solidFill>
                    <a:srgbClr val="00002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grpSp>
            <p:nvGrpSpPr>
              <p:cNvPr id="106" name="Group 15">
                <a:extLst>
                  <a:ext uri="{FF2B5EF4-FFF2-40B4-BE49-F238E27FC236}">
                    <a16:creationId xmlns:a16="http://schemas.microsoft.com/office/drawing/2014/main" id="{81C99BA8-8F25-C345-3ADE-6834B16D2927}"/>
                  </a:ext>
                </a:extLst>
              </p:cNvPr>
              <p:cNvGrpSpPr/>
              <p:nvPr/>
            </p:nvGrpSpPr>
            <p:grpSpPr>
              <a:xfrm>
                <a:off x="1395149" y="1399468"/>
                <a:ext cx="902133" cy="828705"/>
                <a:chOff x="-9708" y="0"/>
                <a:chExt cx="1918431" cy="1762283"/>
              </a:xfrm>
            </p:grpSpPr>
            <p:grpSp>
              <p:nvGrpSpPr>
                <p:cNvPr id="107" name="Group 16">
                  <a:extLst>
                    <a:ext uri="{FF2B5EF4-FFF2-40B4-BE49-F238E27FC236}">
                      <a16:creationId xmlns:a16="http://schemas.microsoft.com/office/drawing/2014/main" id="{54DF28BB-F78A-5B3C-9262-0666B59A3897}"/>
                    </a:ext>
                  </a:extLst>
                </p:cNvPr>
                <p:cNvGrpSpPr/>
                <p:nvPr/>
              </p:nvGrpSpPr>
              <p:grpSpPr>
                <a:xfrm>
                  <a:off x="82005" y="0"/>
                  <a:ext cx="1754419" cy="1762283"/>
                  <a:chOff x="1813" y="0"/>
                  <a:chExt cx="809173" cy="812800"/>
                </a:xfrm>
              </p:grpSpPr>
              <p:sp>
                <p:nvSpPr>
                  <p:cNvPr id="109" name="Freeform 17">
                    <a:extLst>
                      <a:ext uri="{FF2B5EF4-FFF2-40B4-BE49-F238E27FC236}">
                        <a16:creationId xmlns:a16="http://schemas.microsoft.com/office/drawing/2014/main" id="{8FD706EA-1CB3-8EF1-CB03-6F6A886B752E}"/>
                      </a:ext>
                    </a:extLst>
                  </p:cNvPr>
                  <p:cNvSpPr/>
                  <p:nvPr/>
                </p:nvSpPr>
                <p:spPr>
                  <a:xfrm>
                    <a:off x="1813" y="0"/>
                    <a:ext cx="809173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9173" h="812800">
                        <a:moveTo>
                          <a:pt x="404587" y="0"/>
                        </a:moveTo>
                        <a:cubicBezTo>
                          <a:pt x="628326" y="1001"/>
                          <a:pt x="809174" y="182659"/>
                          <a:pt x="809174" y="406400"/>
                        </a:cubicBezTo>
                        <a:cubicBezTo>
                          <a:pt x="809174" y="630141"/>
                          <a:pt x="628326" y="811799"/>
                          <a:pt x="404587" y="812800"/>
                        </a:cubicBezTo>
                        <a:cubicBezTo>
                          <a:pt x="180848" y="811799"/>
                          <a:pt x="0" y="630141"/>
                          <a:pt x="0" y="406400"/>
                        </a:cubicBezTo>
                        <a:cubicBezTo>
                          <a:pt x="0" y="182659"/>
                          <a:pt x="180848" y="1001"/>
                          <a:pt x="404587" y="0"/>
                        </a:cubicBezTo>
                        <a:close/>
                      </a:path>
                    </a:pathLst>
                  </a:custGeom>
                  <a:solidFill>
                    <a:srgbClr val="00002F"/>
                  </a:solidFill>
                </p:spPr>
              </p:sp>
              <p:sp>
                <p:nvSpPr>
                  <p:cNvPr id="110" name="TextBox 18">
                    <a:extLst>
                      <a:ext uri="{FF2B5EF4-FFF2-40B4-BE49-F238E27FC236}">
                        <a16:creationId xmlns:a16="http://schemas.microsoft.com/office/drawing/2014/main" id="{AA9FF902-1DC7-AFDE-3E72-401722EF8D32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" y="47625"/>
                    <a:ext cx="660400" cy="68897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249"/>
                      </a:lnSpc>
                    </a:pPr>
                    <a:endParaRPr sz="3200"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</p:grpSp>
            <p:sp>
              <p:nvSpPr>
                <p:cNvPr id="108" name="TextBox 19">
                  <a:extLst>
                    <a:ext uri="{FF2B5EF4-FFF2-40B4-BE49-F238E27FC236}">
                      <a16:creationId xmlns:a16="http://schemas.microsoft.com/office/drawing/2014/main" id="{04CEF3E5-71B0-850E-DB10-0C4D44FD8904}"/>
                    </a:ext>
                  </a:extLst>
                </p:cNvPr>
                <p:cNvSpPr txBox="1"/>
                <p:nvPr/>
              </p:nvSpPr>
              <p:spPr>
                <a:xfrm>
                  <a:off x="-9708" y="43594"/>
                  <a:ext cx="1918431" cy="1448087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759"/>
                    </a:lnSpc>
                  </a:pPr>
                  <a:r>
                    <a:rPr lang="en-US" sz="3200" spc="47" dirty="0">
                      <a:solidFill>
                        <a:srgbClr val="FFFFFF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01</a:t>
                  </a:r>
                </a:p>
              </p:txBody>
            </p:sp>
          </p:grpSp>
          <p:sp>
            <p:nvSpPr>
              <p:cNvPr id="111" name="AutoShape 20">
                <a:extLst>
                  <a:ext uri="{FF2B5EF4-FFF2-40B4-BE49-F238E27FC236}">
                    <a16:creationId xmlns:a16="http://schemas.microsoft.com/office/drawing/2014/main" id="{3E380FDC-34D8-DDB3-22A9-48DA405D6D19}"/>
                  </a:ext>
                </a:extLst>
              </p:cNvPr>
              <p:cNvSpPr/>
              <p:nvPr/>
            </p:nvSpPr>
            <p:spPr>
              <a:xfrm>
                <a:off x="747221" y="3788108"/>
                <a:ext cx="2177338" cy="0"/>
              </a:xfrm>
              <a:prstGeom prst="line">
                <a:avLst/>
              </a:prstGeom>
              <a:ln w="19050" cap="flat">
                <a:solidFill>
                  <a:srgbClr val="00002F"/>
                </a:solidFill>
                <a:prstDash val="solid"/>
                <a:headEnd type="none" w="sm" len="sm"/>
                <a:tailEnd type="none" w="sm" len="sm"/>
              </a:ln>
            </p:spPr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B00131E4-DF0F-1287-255C-66956E10E065}"/>
                </a:ext>
              </a:extLst>
            </p:cNvPr>
            <p:cNvGrpSpPr/>
            <p:nvPr/>
          </p:nvGrpSpPr>
          <p:grpSpPr>
            <a:xfrm>
              <a:off x="3399666" y="1399468"/>
              <a:ext cx="2445106" cy="4532016"/>
              <a:chOff x="3436571" y="1399468"/>
              <a:chExt cx="2445106" cy="4532016"/>
            </a:xfrm>
          </p:grpSpPr>
          <p:grpSp>
            <p:nvGrpSpPr>
              <p:cNvPr id="112" name="Group 7">
                <a:extLst>
                  <a:ext uri="{FF2B5EF4-FFF2-40B4-BE49-F238E27FC236}">
                    <a16:creationId xmlns:a16="http://schemas.microsoft.com/office/drawing/2014/main" id="{3E390A88-E669-BE1C-BD57-2F7C0C14C43D}"/>
                  </a:ext>
                </a:extLst>
              </p:cNvPr>
              <p:cNvGrpSpPr/>
              <p:nvPr/>
            </p:nvGrpSpPr>
            <p:grpSpPr>
              <a:xfrm>
                <a:off x="3436571" y="1865704"/>
                <a:ext cx="2445106" cy="4065780"/>
                <a:chOff x="0" y="0"/>
                <a:chExt cx="4114800" cy="6842188"/>
              </a:xfrm>
            </p:grpSpPr>
            <p:grpSp>
              <p:nvGrpSpPr>
                <p:cNvPr id="113" name="Group 8">
                  <a:extLst>
                    <a:ext uri="{FF2B5EF4-FFF2-40B4-BE49-F238E27FC236}">
                      <a16:creationId xmlns:a16="http://schemas.microsoft.com/office/drawing/2014/main" id="{E751193F-23EB-86A9-CD16-917DBB6651F2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114800" cy="6842188"/>
                  <a:chOff x="0" y="0"/>
                  <a:chExt cx="812800" cy="1351543"/>
                </a:xfrm>
              </p:grpSpPr>
              <p:sp>
                <p:nvSpPr>
                  <p:cNvPr id="116" name="Freeform 9">
                    <a:extLst>
                      <a:ext uri="{FF2B5EF4-FFF2-40B4-BE49-F238E27FC236}">
                        <a16:creationId xmlns:a16="http://schemas.microsoft.com/office/drawing/2014/main" id="{9B73A13D-6319-03C9-09B7-2B8E94942F81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1351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1351543">
                        <a:moveTo>
                          <a:pt x="0" y="0"/>
                        </a:moveTo>
                        <a:lnTo>
                          <a:pt x="812800" y="0"/>
                        </a:lnTo>
                        <a:lnTo>
                          <a:pt x="812800" y="1351543"/>
                        </a:lnTo>
                        <a:lnTo>
                          <a:pt x="0" y="1351543"/>
                        </a:lnTo>
                        <a:close/>
                      </a:path>
                    </a:pathLst>
                  </a:custGeom>
                  <a:solidFill>
                    <a:srgbClr val="F4F4F4"/>
                  </a:solidFill>
                </p:spPr>
              </p:sp>
              <p:sp>
                <p:nvSpPr>
                  <p:cNvPr id="117" name="TextBox 10">
                    <a:extLst>
                      <a:ext uri="{FF2B5EF4-FFF2-40B4-BE49-F238E27FC236}">
                        <a16:creationId xmlns:a16="http://schemas.microsoft.com/office/drawing/2014/main" id="{D846BE8A-2F42-719A-1064-A423CABB5A0F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28575"/>
                    <a:ext cx="812800" cy="84137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249"/>
                      </a:lnSpc>
                    </a:pPr>
                    <a:endParaRPr/>
                  </a:p>
                </p:txBody>
              </p:sp>
            </p:grpSp>
            <p:sp>
              <p:nvSpPr>
                <p:cNvPr id="114" name="AutoShape 11">
                  <a:extLst>
                    <a:ext uri="{FF2B5EF4-FFF2-40B4-BE49-F238E27FC236}">
                      <a16:creationId xmlns:a16="http://schemas.microsoft.com/office/drawing/2014/main" id="{F95C70AE-B1A4-0EE6-17F8-9B8F4A9A5BE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114800" cy="0"/>
                </a:xfrm>
                <a:prstGeom prst="line">
                  <a:avLst/>
                </a:prstGeom>
                <a:ln w="63500" cap="flat">
                  <a:solidFill>
                    <a:srgbClr val="00002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15" name="AutoShape 12">
                  <a:extLst>
                    <a:ext uri="{FF2B5EF4-FFF2-40B4-BE49-F238E27FC236}">
                      <a16:creationId xmlns:a16="http://schemas.microsoft.com/office/drawing/2014/main" id="{58B76D65-DF6A-84E6-650C-455A2DCBD78A}"/>
                    </a:ext>
                  </a:extLst>
                </p:cNvPr>
                <p:cNvSpPr/>
                <p:nvPr/>
              </p:nvSpPr>
              <p:spPr>
                <a:xfrm>
                  <a:off x="0" y="6778688"/>
                  <a:ext cx="4114800" cy="0"/>
                </a:xfrm>
                <a:prstGeom prst="line">
                  <a:avLst/>
                </a:prstGeom>
                <a:ln w="63500" cap="flat">
                  <a:solidFill>
                    <a:srgbClr val="00002F"/>
                  </a:solidFill>
                  <a:prstDash val="solid"/>
                  <a:headEnd type="none" w="sm" len="sm"/>
                  <a:tailEnd type="none" w="sm" len="sm"/>
                </a:ln>
              </p:spPr>
            </p:sp>
          </p:grpSp>
          <p:sp>
            <p:nvSpPr>
              <p:cNvPr id="118" name="TextBox 13">
                <a:extLst>
                  <a:ext uri="{FF2B5EF4-FFF2-40B4-BE49-F238E27FC236}">
                    <a16:creationId xmlns:a16="http://schemas.microsoft.com/office/drawing/2014/main" id="{5F413A76-44B5-F51C-7FCA-FF8BF0102749}"/>
                  </a:ext>
                </a:extLst>
              </p:cNvPr>
              <p:cNvSpPr txBox="1"/>
              <p:nvPr/>
            </p:nvSpPr>
            <p:spPr>
              <a:xfrm>
                <a:off x="3436571" y="2256230"/>
                <a:ext cx="2445106" cy="121187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b="1" spc="-8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b="1" spc="-80" dirty="0">
                    <a:solidFill>
                      <a:srgbClr val="00002F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중간평가</a:t>
                </a:r>
                <a:endParaRPr lang="en-US" b="1" spc="-8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b="1" spc="-8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119" name="TextBox 14">
                <a:extLst>
                  <a:ext uri="{FF2B5EF4-FFF2-40B4-BE49-F238E27FC236}">
                    <a16:creationId xmlns:a16="http://schemas.microsoft.com/office/drawing/2014/main" id="{AAF410CC-23D5-7CA5-A53D-76EE03685F5C}"/>
                  </a:ext>
                </a:extLst>
              </p:cNvPr>
              <p:cNvSpPr txBox="1"/>
              <p:nvPr/>
            </p:nvSpPr>
            <p:spPr>
              <a:xfrm>
                <a:off x="3436571" y="4235425"/>
                <a:ext cx="2445106" cy="100604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700"/>
                  </a:lnSpc>
                </a:pPr>
                <a:r>
                  <a:rPr lang="ko-KR" altLang="en-US" sz="1400" dirty="0">
                    <a:solidFill>
                      <a:srgbClr val="00002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중간 평가 검토 후 지도 교수님의 수정 및 개선 의견을 바탕으로 요구사항 수정</a:t>
                </a:r>
                <a:endParaRPr lang="en-US" sz="1400" dirty="0">
                  <a:solidFill>
                    <a:srgbClr val="00002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grpSp>
            <p:nvGrpSpPr>
              <p:cNvPr id="120" name="Group 15">
                <a:extLst>
                  <a:ext uri="{FF2B5EF4-FFF2-40B4-BE49-F238E27FC236}">
                    <a16:creationId xmlns:a16="http://schemas.microsoft.com/office/drawing/2014/main" id="{5955AC1C-0A27-5205-C937-6258FEF34D27}"/>
                  </a:ext>
                </a:extLst>
              </p:cNvPr>
              <p:cNvGrpSpPr/>
              <p:nvPr/>
            </p:nvGrpSpPr>
            <p:grpSpPr>
              <a:xfrm>
                <a:off x="4208057" y="1399468"/>
                <a:ext cx="902133" cy="828705"/>
                <a:chOff x="-9708" y="0"/>
                <a:chExt cx="1918431" cy="1762283"/>
              </a:xfrm>
            </p:grpSpPr>
            <p:grpSp>
              <p:nvGrpSpPr>
                <p:cNvPr id="121" name="Group 16">
                  <a:extLst>
                    <a:ext uri="{FF2B5EF4-FFF2-40B4-BE49-F238E27FC236}">
                      <a16:creationId xmlns:a16="http://schemas.microsoft.com/office/drawing/2014/main" id="{B94ADA4E-3492-0720-F171-F98CCDC66358}"/>
                    </a:ext>
                  </a:extLst>
                </p:cNvPr>
                <p:cNvGrpSpPr/>
                <p:nvPr/>
              </p:nvGrpSpPr>
              <p:grpSpPr>
                <a:xfrm>
                  <a:off x="82005" y="0"/>
                  <a:ext cx="1754419" cy="1762283"/>
                  <a:chOff x="1813" y="0"/>
                  <a:chExt cx="809173" cy="812800"/>
                </a:xfrm>
              </p:grpSpPr>
              <p:sp>
                <p:nvSpPr>
                  <p:cNvPr id="123" name="Freeform 17">
                    <a:extLst>
                      <a:ext uri="{FF2B5EF4-FFF2-40B4-BE49-F238E27FC236}">
                        <a16:creationId xmlns:a16="http://schemas.microsoft.com/office/drawing/2014/main" id="{DA84B785-CB54-3790-2326-449BC92AFB54}"/>
                      </a:ext>
                    </a:extLst>
                  </p:cNvPr>
                  <p:cNvSpPr/>
                  <p:nvPr/>
                </p:nvSpPr>
                <p:spPr>
                  <a:xfrm>
                    <a:off x="1813" y="0"/>
                    <a:ext cx="809173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9173" h="812800">
                        <a:moveTo>
                          <a:pt x="404587" y="0"/>
                        </a:moveTo>
                        <a:cubicBezTo>
                          <a:pt x="628326" y="1001"/>
                          <a:pt x="809174" y="182659"/>
                          <a:pt x="809174" y="406400"/>
                        </a:cubicBezTo>
                        <a:cubicBezTo>
                          <a:pt x="809174" y="630141"/>
                          <a:pt x="628326" y="811799"/>
                          <a:pt x="404587" y="812800"/>
                        </a:cubicBezTo>
                        <a:cubicBezTo>
                          <a:pt x="180848" y="811799"/>
                          <a:pt x="0" y="630141"/>
                          <a:pt x="0" y="406400"/>
                        </a:cubicBezTo>
                        <a:cubicBezTo>
                          <a:pt x="0" y="182659"/>
                          <a:pt x="180848" y="1001"/>
                          <a:pt x="404587" y="0"/>
                        </a:cubicBezTo>
                        <a:close/>
                      </a:path>
                    </a:pathLst>
                  </a:custGeom>
                  <a:solidFill>
                    <a:srgbClr val="00002F"/>
                  </a:solidFill>
                </p:spPr>
              </p:sp>
              <p:sp>
                <p:nvSpPr>
                  <p:cNvPr id="124" name="TextBox 18">
                    <a:extLst>
                      <a:ext uri="{FF2B5EF4-FFF2-40B4-BE49-F238E27FC236}">
                        <a16:creationId xmlns:a16="http://schemas.microsoft.com/office/drawing/2014/main" id="{26E9109C-5BCD-5F1E-711C-E71074BD309B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" y="47625"/>
                    <a:ext cx="660400" cy="68897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249"/>
                      </a:lnSpc>
                    </a:pPr>
                    <a:endParaRPr sz="3200"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</p:grpSp>
            <p:sp>
              <p:nvSpPr>
                <p:cNvPr id="122" name="TextBox 19">
                  <a:extLst>
                    <a:ext uri="{FF2B5EF4-FFF2-40B4-BE49-F238E27FC236}">
                      <a16:creationId xmlns:a16="http://schemas.microsoft.com/office/drawing/2014/main" id="{714AFBA8-E6C9-F406-CAE7-C68D05F90FCC}"/>
                    </a:ext>
                  </a:extLst>
                </p:cNvPr>
                <p:cNvSpPr txBox="1"/>
                <p:nvPr/>
              </p:nvSpPr>
              <p:spPr>
                <a:xfrm>
                  <a:off x="-9708" y="43594"/>
                  <a:ext cx="1918431" cy="1448087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759"/>
                    </a:lnSpc>
                  </a:pPr>
                  <a:r>
                    <a:rPr lang="en-US" sz="3200" spc="47" dirty="0">
                      <a:solidFill>
                        <a:srgbClr val="FFFFFF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02</a:t>
                  </a:r>
                </a:p>
              </p:txBody>
            </p:sp>
          </p:grpSp>
          <p:sp>
            <p:nvSpPr>
              <p:cNvPr id="125" name="AutoShape 20">
                <a:extLst>
                  <a:ext uri="{FF2B5EF4-FFF2-40B4-BE49-F238E27FC236}">
                    <a16:creationId xmlns:a16="http://schemas.microsoft.com/office/drawing/2014/main" id="{139F59EE-C72E-9F67-DEB5-B39215AFBEA4}"/>
                  </a:ext>
                </a:extLst>
              </p:cNvPr>
              <p:cNvSpPr/>
              <p:nvPr/>
            </p:nvSpPr>
            <p:spPr>
              <a:xfrm>
                <a:off x="3560129" y="3788108"/>
                <a:ext cx="2177338" cy="0"/>
              </a:xfrm>
              <a:prstGeom prst="line">
                <a:avLst/>
              </a:prstGeom>
              <a:ln w="19050" cap="flat">
                <a:solidFill>
                  <a:srgbClr val="00002F"/>
                </a:solidFill>
                <a:prstDash val="solid"/>
                <a:headEnd type="none" w="sm" len="sm"/>
                <a:tailEnd type="none" w="sm" len="sm"/>
              </a:ln>
            </p:spPr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56CDE551-1628-D3D8-788C-A656D7FB3D87}"/>
                </a:ext>
              </a:extLst>
            </p:cNvPr>
            <p:cNvGrpSpPr/>
            <p:nvPr/>
          </p:nvGrpSpPr>
          <p:grpSpPr>
            <a:xfrm>
              <a:off x="6175670" y="1399468"/>
              <a:ext cx="2445106" cy="4532016"/>
              <a:chOff x="6175670" y="1399468"/>
              <a:chExt cx="2445106" cy="4532016"/>
            </a:xfrm>
          </p:grpSpPr>
          <p:grpSp>
            <p:nvGrpSpPr>
              <p:cNvPr id="126" name="Group 7">
                <a:extLst>
                  <a:ext uri="{FF2B5EF4-FFF2-40B4-BE49-F238E27FC236}">
                    <a16:creationId xmlns:a16="http://schemas.microsoft.com/office/drawing/2014/main" id="{C5EEBC3F-A8F5-E19A-5CB9-5C058A29AED7}"/>
                  </a:ext>
                </a:extLst>
              </p:cNvPr>
              <p:cNvGrpSpPr/>
              <p:nvPr/>
            </p:nvGrpSpPr>
            <p:grpSpPr>
              <a:xfrm>
                <a:off x="6175670" y="1865704"/>
                <a:ext cx="2445106" cy="4065780"/>
                <a:chOff x="0" y="0"/>
                <a:chExt cx="4114800" cy="6842188"/>
              </a:xfrm>
            </p:grpSpPr>
            <p:grpSp>
              <p:nvGrpSpPr>
                <p:cNvPr id="127" name="Group 8">
                  <a:extLst>
                    <a:ext uri="{FF2B5EF4-FFF2-40B4-BE49-F238E27FC236}">
                      <a16:creationId xmlns:a16="http://schemas.microsoft.com/office/drawing/2014/main" id="{D5D05AC4-4D37-095A-3E66-08C1FDFF182F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114800" cy="6842188"/>
                  <a:chOff x="0" y="0"/>
                  <a:chExt cx="812800" cy="1351543"/>
                </a:xfrm>
              </p:grpSpPr>
              <p:sp>
                <p:nvSpPr>
                  <p:cNvPr id="130" name="Freeform 9">
                    <a:extLst>
                      <a:ext uri="{FF2B5EF4-FFF2-40B4-BE49-F238E27FC236}">
                        <a16:creationId xmlns:a16="http://schemas.microsoft.com/office/drawing/2014/main" id="{ED82C0D9-49D0-AB40-BBA2-0CDABEB7503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1351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1351543">
                        <a:moveTo>
                          <a:pt x="0" y="0"/>
                        </a:moveTo>
                        <a:lnTo>
                          <a:pt x="812800" y="0"/>
                        </a:lnTo>
                        <a:lnTo>
                          <a:pt x="812800" y="1351543"/>
                        </a:lnTo>
                        <a:lnTo>
                          <a:pt x="0" y="1351543"/>
                        </a:lnTo>
                        <a:close/>
                      </a:path>
                    </a:pathLst>
                  </a:custGeom>
                  <a:solidFill>
                    <a:srgbClr val="F4F4F4"/>
                  </a:solidFill>
                </p:spPr>
              </p:sp>
              <p:sp>
                <p:nvSpPr>
                  <p:cNvPr id="131" name="TextBox 10">
                    <a:extLst>
                      <a:ext uri="{FF2B5EF4-FFF2-40B4-BE49-F238E27FC236}">
                        <a16:creationId xmlns:a16="http://schemas.microsoft.com/office/drawing/2014/main" id="{2BD29C2A-0361-CDF5-ABEC-834FF700E82C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28575"/>
                    <a:ext cx="812800" cy="84137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249"/>
                      </a:lnSpc>
                    </a:pPr>
                    <a:endParaRPr/>
                  </a:p>
                </p:txBody>
              </p:sp>
            </p:grpSp>
            <p:sp>
              <p:nvSpPr>
                <p:cNvPr id="128" name="AutoShape 11">
                  <a:extLst>
                    <a:ext uri="{FF2B5EF4-FFF2-40B4-BE49-F238E27FC236}">
                      <a16:creationId xmlns:a16="http://schemas.microsoft.com/office/drawing/2014/main" id="{781E3AB7-5419-8164-FE89-124E34DBF82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114800" cy="0"/>
                </a:xfrm>
                <a:prstGeom prst="line">
                  <a:avLst/>
                </a:prstGeom>
                <a:ln w="63500" cap="flat">
                  <a:solidFill>
                    <a:srgbClr val="00002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29" name="AutoShape 12">
                  <a:extLst>
                    <a:ext uri="{FF2B5EF4-FFF2-40B4-BE49-F238E27FC236}">
                      <a16:creationId xmlns:a16="http://schemas.microsoft.com/office/drawing/2014/main" id="{06AFAAA9-18FC-6B2A-C98C-5315408DC5E8}"/>
                    </a:ext>
                  </a:extLst>
                </p:cNvPr>
                <p:cNvSpPr/>
                <p:nvPr/>
              </p:nvSpPr>
              <p:spPr>
                <a:xfrm>
                  <a:off x="0" y="6778688"/>
                  <a:ext cx="4114800" cy="0"/>
                </a:xfrm>
                <a:prstGeom prst="line">
                  <a:avLst/>
                </a:prstGeom>
                <a:ln w="63500" cap="flat">
                  <a:solidFill>
                    <a:srgbClr val="00002F"/>
                  </a:solidFill>
                  <a:prstDash val="solid"/>
                  <a:headEnd type="none" w="sm" len="sm"/>
                  <a:tailEnd type="none" w="sm" len="sm"/>
                </a:ln>
              </p:spPr>
            </p:sp>
          </p:grpSp>
          <p:sp>
            <p:nvSpPr>
              <p:cNvPr id="132" name="TextBox 13">
                <a:extLst>
                  <a:ext uri="{FF2B5EF4-FFF2-40B4-BE49-F238E27FC236}">
                    <a16:creationId xmlns:a16="http://schemas.microsoft.com/office/drawing/2014/main" id="{BA8814B7-F13E-DA83-FD77-A9469E1A76DB}"/>
                  </a:ext>
                </a:extLst>
              </p:cNvPr>
              <p:cNvSpPr txBox="1"/>
              <p:nvPr/>
            </p:nvSpPr>
            <p:spPr>
              <a:xfrm>
                <a:off x="6175670" y="2256230"/>
                <a:ext cx="2445106" cy="121187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b="1" spc="-8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b="1" spc="-80" dirty="0">
                    <a:solidFill>
                      <a:srgbClr val="00002F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필드 테스트</a:t>
                </a:r>
                <a:endParaRPr lang="en-US" b="1" spc="-8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b="1" spc="-8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133" name="TextBox 14">
                <a:extLst>
                  <a:ext uri="{FF2B5EF4-FFF2-40B4-BE49-F238E27FC236}">
                    <a16:creationId xmlns:a16="http://schemas.microsoft.com/office/drawing/2014/main" id="{6E902151-5C67-27FE-F0C6-BD2FFC64FFA6}"/>
                  </a:ext>
                </a:extLst>
              </p:cNvPr>
              <p:cNvSpPr txBox="1"/>
              <p:nvPr/>
            </p:nvSpPr>
            <p:spPr>
              <a:xfrm>
                <a:off x="6175670" y="4235425"/>
                <a:ext cx="2445106" cy="100604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700"/>
                  </a:lnSpc>
                </a:pPr>
                <a:r>
                  <a:rPr lang="ko-KR" altLang="en-US" sz="1400" dirty="0">
                    <a:solidFill>
                      <a:srgbClr val="00002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공학설계입문 수업에서 학생들을 대상으로 실습 수업 진행</a:t>
                </a:r>
                <a:r>
                  <a:rPr lang="en-US" altLang="ko-KR" sz="1400" dirty="0">
                    <a:solidFill>
                      <a:srgbClr val="00002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.</a:t>
                </a:r>
              </a:p>
              <a:p>
                <a:pPr algn="ctr">
                  <a:lnSpc>
                    <a:spcPts val="2700"/>
                  </a:lnSpc>
                </a:pPr>
                <a:r>
                  <a:rPr lang="ko-KR" altLang="en-US" sz="1400" dirty="0">
                    <a:solidFill>
                      <a:srgbClr val="00002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요구사항 수집</a:t>
                </a:r>
                <a:endParaRPr lang="en-US" sz="1400" dirty="0">
                  <a:solidFill>
                    <a:srgbClr val="00002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grpSp>
            <p:nvGrpSpPr>
              <p:cNvPr id="134" name="Group 15">
                <a:extLst>
                  <a:ext uri="{FF2B5EF4-FFF2-40B4-BE49-F238E27FC236}">
                    <a16:creationId xmlns:a16="http://schemas.microsoft.com/office/drawing/2014/main" id="{67509FD2-E5A2-0F72-8F6C-4E2CE1577220}"/>
                  </a:ext>
                </a:extLst>
              </p:cNvPr>
              <p:cNvGrpSpPr/>
              <p:nvPr/>
            </p:nvGrpSpPr>
            <p:grpSpPr>
              <a:xfrm>
                <a:off x="6947156" y="1399468"/>
                <a:ext cx="902133" cy="828705"/>
                <a:chOff x="-9708" y="0"/>
                <a:chExt cx="1918431" cy="1762283"/>
              </a:xfrm>
            </p:grpSpPr>
            <p:grpSp>
              <p:nvGrpSpPr>
                <p:cNvPr id="135" name="Group 16">
                  <a:extLst>
                    <a:ext uri="{FF2B5EF4-FFF2-40B4-BE49-F238E27FC236}">
                      <a16:creationId xmlns:a16="http://schemas.microsoft.com/office/drawing/2014/main" id="{73B02DC8-6F8D-C498-8040-188A496B79CA}"/>
                    </a:ext>
                  </a:extLst>
                </p:cNvPr>
                <p:cNvGrpSpPr/>
                <p:nvPr/>
              </p:nvGrpSpPr>
              <p:grpSpPr>
                <a:xfrm>
                  <a:off x="82005" y="0"/>
                  <a:ext cx="1754419" cy="1762283"/>
                  <a:chOff x="1813" y="0"/>
                  <a:chExt cx="809173" cy="812800"/>
                </a:xfrm>
              </p:grpSpPr>
              <p:sp>
                <p:nvSpPr>
                  <p:cNvPr id="137" name="Freeform 17">
                    <a:extLst>
                      <a:ext uri="{FF2B5EF4-FFF2-40B4-BE49-F238E27FC236}">
                        <a16:creationId xmlns:a16="http://schemas.microsoft.com/office/drawing/2014/main" id="{A5DC9196-0437-25E8-DFC5-2BCF824434C2}"/>
                      </a:ext>
                    </a:extLst>
                  </p:cNvPr>
                  <p:cNvSpPr/>
                  <p:nvPr/>
                </p:nvSpPr>
                <p:spPr>
                  <a:xfrm>
                    <a:off x="1813" y="0"/>
                    <a:ext cx="809173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9173" h="812800">
                        <a:moveTo>
                          <a:pt x="404587" y="0"/>
                        </a:moveTo>
                        <a:cubicBezTo>
                          <a:pt x="628326" y="1001"/>
                          <a:pt x="809174" y="182659"/>
                          <a:pt x="809174" y="406400"/>
                        </a:cubicBezTo>
                        <a:cubicBezTo>
                          <a:pt x="809174" y="630141"/>
                          <a:pt x="628326" y="811799"/>
                          <a:pt x="404587" y="812800"/>
                        </a:cubicBezTo>
                        <a:cubicBezTo>
                          <a:pt x="180848" y="811799"/>
                          <a:pt x="0" y="630141"/>
                          <a:pt x="0" y="406400"/>
                        </a:cubicBezTo>
                        <a:cubicBezTo>
                          <a:pt x="0" y="182659"/>
                          <a:pt x="180848" y="1001"/>
                          <a:pt x="404587" y="0"/>
                        </a:cubicBezTo>
                        <a:close/>
                      </a:path>
                    </a:pathLst>
                  </a:custGeom>
                  <a:solidFill>
                    <a:srgbClr val="00002F"/>
                  </a:solidFill>
                </p:spPr>
              </p:sp>
              <p:sp>
                <p:nvSpPr>
                  <p:cNvPr id="138" name="TextBox 18">
                    <a:extLst>
                      <a:ext uri="{FF2B5EF4-FFF2-40B4-BE49-F238E27FC236}">
                        <a16:creationId xmlns:a16="http://schemas.microsoft.com/office/drawing/2014/main" id="{4EE9FFD6-4FFD-BC8A-6902-B1644B221054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" y="47625"/>
                    <a:ext cx="660400" cy="688975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249"/>
                      </a:lnSpc>
                    </a:pPr>
                    <a:endParaRPr sz="3200"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</p:grpSp>
            <p:sp>
              <p:nvSpPr>
                <p:cNvPr id="136" name="TextBox 19">
                  <a:extLst>
                    <a:ext uri="{FF2B5EF4-FFF2-40B4-BE49-F238E27FC236}">
                      <a16:creationId xmlns:a16="http://schemas.microsoft.com/office/drawing/2014/main" id="{DBF0C81D-C0A7-A828-3953-52D49F40F20C}"/>
                    </a:ext>
                  </a:extLst>
                </p:cNvPr>
                <p:cNvSpPr txBox="1"/>
                <p:nvPr/>
              </p:nvSpPr>
              <p:spPr>
                <a:xfrm>
                  <a:off x="-9708" y="43594"/>
                  <a:ext cx="1918431" cy="1448087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759"/>
                    </a:lnSpc>
                  </a:pPr>
                  <a:r>
                    <a:rPr lang="en-US" sz="3200" spc="47" dirty="0">
                      <a:solidFill>
                        <a:srgbClr val="FFFFFF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03</a:t>
                  </a:r>
                </a:p>
              </p:txBody>
            </p:sp>
          </p:grpSp>
          <p:sp>
            <p:nvSpPr>
              <p:cNvPr id="139" name="AutoShape 20">
                <a:extLst>
                  <a:ext uri="{FF2B5EF4-FFF2-40B4-BE49-F238E27FC236}">
                    <a16:creationId xmlns:a16="http://schemas.microsoft.com/office/drawing/2014/main" id="{14555EF9-0981-EA85-7807-E0F8342B7A0B}"/>
                  </a:ext>
                </a:extLst>
              </p:cNvPr>
              <p:cNvSpPr/>
              <p:nvPr/>
            </p:nvSpPr>
            <p:spPr>
              <a:xfrm>
                <a:off x="6299228" y="3788108"/>
                <a:ext cx="2177338" cy="0"/>
              </a:xfrm>
              <a:prstGeom prst="line">
                <a:avLst/>
              </a:prstGeom>
              <a:ln w="19050" cap="flat">
                <a:solidFill>
                  <a:srgbClr val="00002F"/>
                </a:solidFill>
                <a:prstDash val="solid"/>
                <a:headEnd type="none" w="sm" len="sm"/>
                <a:tailEnd type="none" w="sm" len="sm"/>
              </a:ln>
            </p:spPr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0A04D97-836A-202A-FB43-7CA9323815D8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732FF3-0F03-ACCE-A316-FC14718926E4}"/>
              </a:ext>
            </a:extLst>
          </p:cNvPr>
          <p:cNvGrpSpPr/>
          <p:nvPr/>
        </p:nvGrpSpPr>
        <p:grpSpPr>
          <a:xfrm>
            <a:off x="468000" y="360000"/>
            <a:ext cx="3604192" cy="461665"/>
            <a:chOff x="477178" y="546250"/>
            <a:chExt cx="3604192" cy="46166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9ED23C5-453D-CE71-1D45-045EA08A7641}"/>
                </a:ext>
              </a:extLst>
            </p:cNvPr>
            <p:cNvCxnSpPr>
              <a:cxnSpLocks/>
            </p:cNvCxnSpPr>
            <p:nvPr/>
          </p:nvCxnSpPr>
          <p:spPr>
            <a:xfrm>
              <a:off x="1177806" y="919092"/>
              <a:ext cx="270629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3207B3-6641-F2B3-3825-413B27A22F56}"/>
                </a:ext>
              </a:extLst>
            </p:cNvPr>
            <p:cNvSpPr txBox="1"/>
            <p:nvPr/>
          </p:nvSpPr>
          <p:spPr>
            <a:xfrm>
              <a:off x="1056183" y="579745"/>
              <a:ext cx="30251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캡스톤</a:t>
              </a:r>
              <a:r>
                <a:rPr lang="ko-KR" altLang="en-US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디자인 </a:t>
              </a:r>
              <a:r>
                <a:rPr lang="en-US" altLang="ko-KR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I </a:t>
              </a:r>
              <a:r>
                <a:rPr lang="ko-KR" altLang="en-US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추진전략 </a:t>
              </a:r>
              <a:endParaRPr lang="ko-KR" altLang="en-US" sz="20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532B21-C63B-94FF-45ED-0CB5215F572C}"/>
                </a:ext>
              </a:extLst>
            </p:cNvPr>
            <p:cNvSpPr txBox="1"/>
            <p:nvPr/>
          </p:nvSpPr>
          <p:spPr>
            <a:xfrm>
              <a:off x="477178" y="546250"/>
              <a:ext cx="579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369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DD00C30-F4F7-3A8A-9E8C-21DE68949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248374"/>
              </p:ext>
            </p:extLst>
          </p:nvPr>
        </p:nvGraphicFramePr>
        <p:xfrm>
          <a:off x="448177" y="969516"/>
          <a:ext cx="8247648" cy="491896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7759">
                  <a:extLst>
                    <a:ext uri="{9D8B030D-6E8A-4147-A177-3AD203B41FA5}">
                      <a16:colId xmlns:a16="http://schemas.microsoft.com/office/drawing/2014/main" val="3377900432"/>
                    </a:ext>
                  </a:extLst>
                </a:gridCol>
                <a:gridCol w="860160">
                  <a:extLst>
                    <a:ext uri="{9D8B030D-6E8A-4147-A177-3AD203B41FA5}">
                      <a16:colId xmlns:a16="http://schemas.microsoft.com/office/drawing/2014/main" val="81530143"/>
                    </a:ext>
                  </a:extLst>
                </a:gridCol>
                <a:gridCol w="1566510">
                  <a:extLst>
                    <a:ext uri="{9D8B030D-6E8A-4147-A177-3AD203B41FA5}">
                      <a16:colId xmlns:a16="http://schemas.microsoft.com/office/drawing/2014/main" val="2858164162"/>
                    </a:ext>
                  </a:extLst>
                </a:gridCol>
                <a:gridCol w="3551822">
                  <a:extLst>
                    <a:ext uri="{9D8B030D-6E8A-4147-A177-3AD203B41FA5}">
                      <a16:colId xmlns:a16="http://schemas.microsoft.com/office/drawing/2014/main" val="294046372"/>
                    </a:ext>
                  </a:extLst>
                </a:gridCol>
                <a:gridCol w="553799">
                  <a:extLst>
                    <a:ext uri="{9D8B030D-6E8A-4147-A177-3AD203B41FA5}">
                      <a16:colId xmlns:a16="http://schemas.microsoft.com/office/drawing/2014/main" val="10676486"/>
                    </a:ext>
                  </a:extLst>
                </a:gridCol>
                <a:gridCol w="553799">
                  <a:extLst>
                    <a:ext uri="{9D8B030D-6E8A-4147-A177-3AD203B41FA5}">
                      <a16:colId xmlns:a16="http://schemas.microsoft.com/office/drawing/2014/main" val="634460294"/>
                    </a:ext>
                  </a:extLst>
                </a:gridCol>
                <a:gridCol w="553799">
                  <a:extLst>
                    <a:ext uri="{9D8B030D-6E8A-4147-A177-3AD203B41FA5}">
                      <a16:colId xmlns:a16="http://schemas.microsoft.com/office/drawing/2014/main" val="531527422"/>
                    </a:ext>
                  </a:extLst>
                </a:gridCol>
              </a:tblGrid>
              <a:tr h="2740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dirty="0">
                          <a:solidFill>
                            <a:schemeClr val="bg1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REQ-ID 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시스템 구분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요구사항 명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세부 요구 내용 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중요도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달성도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effectLst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비고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522917"/>
                  </a:ext>
                </a:extLst>
              </a:tr>
              <a:tr h="2740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REQ-001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WebRTC</a:t>
                      </a: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 기반 영상 통신 시스템 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360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˚ 카메라 데이터 수집 </a:t>
                      </a:r>
                    </a:p>
                  </a:txBody>
                  <a:tcPr marL="20511" marR="20511" marT="36921" marB="36921"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RTSP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기반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360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˚카메라 데이터를 수집한다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20511" marR="20511" marT="36921" marB="36921"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3593772"/>
                  </a:ext>
                </a:extLst>
              </a:tr>
              <a:tr h="2740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REQ-002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WebRTC</a:t>
                      </a: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 기반 영상 통신 시스템 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영상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전처리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기능</a:t>
                      </a:r>
                    </a:p>
                  </a:txBody>
                  <a:tcPr marL="20511" marR="20511" marT="36921" marB="369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사용자 맞춤 영상을 제공할 수 있도록 영상 데이터를 </a:t>
                      </a:r>
                      <a:r>
                        <a:rPr lang="ko-KR" altLang="en-US" sz="700" b="0" dirty="0" err="1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전처리한다</a:t>
                      </a:r>
                      <a:r>
                        <a:rPr lang="en-US" altLang="ko-KR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3400401"/>
                  </a:ext>
                </a:extLst>
              </a:tr>
              <a:tr h="274055"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REQ-003</a:t>
                      </a:r>
                      <a:endParaRPr lang="en-US" altLang="ko-KR" sz="700" b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WebRTC</a:t>
                      </a: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 기반 영상 통신 시스템 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Signaling Server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구축</a:t>
                      </a:r>
                    </a:p>
                  </a:txBody>
                  <a:tcPr marL="20511" marR="20511" marT="36921" marB="369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각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Peer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간의 연결을 관리하기 위한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Signaling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서버를 구축한다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20511" marR="20511" marT="36921" marB="369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6110318"/>
                  </a:ext>
                </a:extLst>
              </a:tr>
              <a:tr h="274055"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REQ-004</a:t>
                      </a:r>
                      <a:endParaRPr lang="en-US" altLang="ko-KR" sz="700" b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WebRTC</a:t>
                      </a:r>
                      <a:r>
                        <a:rPr kumimoji="0" lang="ko-KR" altLang="en-US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 기반 영상 통신 시스템 </a:t>
                      </a:r>
                      <a:endParaRPr kumimoji="0" lang="ko-KR" alt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STUN Server </a:t>
                      </a:r>
                      <a:r>
                        <a:rPr lang="ko-KR" altLang="en-US" sz="7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구축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NAT </a:t>
                      </a:r>
                      <a:r>
                        <a:rPr lang="ko-KR" altLang="en-US" sz="700" b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환경에서 </a:t>
                      </a:r>
                      <a:r>
                        <a:rPr lang="en-US" altLang="ko-KR" sz="700" b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Peer </a:t>
                      </a:r>
                      <a:r>
                        <a:rPr lang="ko-KR" altLang="en-US" sz="700" b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장치의 </a:t>
                      </a:r>
                      <a:r>
                        <a:rPr lang="en-US" altLang="ko-KR" sz="700" b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Public </a:t>
                      </a:r>
                      <a:r>
                        <a:rPr lang="en-US" altLang="ko-KR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IP</a:t>
                      </a:r>
                      <a:r>
                        <a:rPr lang="ko-KR" altLang="en-US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를 확인하기 위한 </a:t>
                      </a:r>
                      <a:r>
                        <a:rPr lang="en-US" altLang="ko-KR" sz="700" b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STUN Server</a:t>
                      </a:r>
                      <a:r>
                        <a:rPr lang="ko-KR" altLang="en-US" sz="700" b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를 구축한다</a:t>
                      </a:r>
                      <a:r>
                        <a:rPr lang="en-US" altLang="ko-KR" sz="700" b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 </a:t>
                      </a:r>
                      <a:endParaRPr lang="en-US" altLang="ko-KR" sz="700" b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961994"/>
                  </a:ext>
                </a:extLst>
              </a:tr>
              <a:tr h="274055"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REQ-005</a:t>
                      </a:r>
                      <a:endParaRPr lang="en-US" altLang="ko-KR" sz="700" b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WebRTC</a:t>
                      </a: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 기반 영상 통신 시스템 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스트리밍 데이터 송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·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수신</a:t>
                      </a:r>
                    </a:p>
                  </a:txBody>
                  <a:tcPr marL="20511" marR="20511" marT="36921" marB="369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WebRTC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기반으로 카메라 데이터를 송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·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수신한다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20511" marR="20511" marT="36921" marB="369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0442740"/>
                  </a:ext>
                </a:extLst>
              </a:tr>
              <a:tr h="274055"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REQ-006</a:t>
                      </a:r>
                      <a:endParaRPr lang="en-US" altLang="ko-KR" sz="700" b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가상</a:t>
                      </a: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ko-KR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환경에서의 원격 로봇 제어 시스템</a:t>
                      </a:r>
                      <a:endParaRPr kumimoji="0" lang="ko-KR" alt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Controller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 수집</a:t>
                      </a:r>
                    </a:p>
                  </a:txBody>
                  <a:tcPr marL="20511" marR="20511" marT="36921" marB="369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VR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기기의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Controller Data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를 수집한다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20511" marR="20511" marT="36921" marB="369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8881785"/>
                  </a:ext>
                </a:extLst>
              </a:tr>
              <a:tr h="278119"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REQ-007</a:t>
                      </a:r>
                      <a:endParaRPr lang="en-US" altLang="ko-KR" sz="700" b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가상</a:t>
                      </a: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ko-KR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환경에서의 원격 로봇 제어 시스템</a:t>
                      </a:r>
                      <a:endParaRPr kumimoji="0" lang="ko-KR" alt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Controller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 송신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20511" marR="20511" marT="36921" marB="369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수집한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Controller Data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를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송신한다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20511" marR="20511" marT="36921" marB="369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3407451"/>
                  </a:ext>
                </a:extLst>
              </a:tr>
              <a:tr h="274055"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REQ-008</a:t>
                      </a:r>
                      <a:endParaRPr lang="en-US" altLang="ko-KR" sz="700" b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가상</a:t>
                      </a:r>
                      <a:r>
                        <a:rPr kumimoji="0" lang="en-US" altLang="ko-KR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ko-KR" altLang="ko-KR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환경에서의 원격 로봇 제어 시스템</a:t>
                      </a:r>
                      <a:endParaRPr kumimoji="0" lang="ko-KR" alt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360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˚</a:t>
                      </a:r>
                      <a:r>
                        <a:rPr lang="ko-KR" altLang="en-US" sz="7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데이터 가시화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수신받은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360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˚ 카메라 데이터를 가상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환경에서 가시화한다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20511" marR="20511" marT="36921" marB="369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965286"/>
                  </a:ext>
                </a:extLst>
              </a:tr>
              <a:tr h="271804"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REQ-009</a:t>
                      </a:r>
                      <a:endParaRPr lang="en-US" altLang="ko-KR" sz="700" b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가상</a:t>
                      </a: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ko-KR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환경에서의 원격 로봇 제어 시스템</a:t>
                      </a:r>
                      <a:endParaRPr kumimoji="0" lang="ko-KR" alt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사용자 친화적 유저 인터페이스 구현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가상환경에서의 사용자 특성을 고려하여 직관적인 인터페이스를 구현한다</a:t>
                      </a:r>
                      <a:r>
                        <a:rPr lang="en-US" altLang="ko-KR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△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4919566"/>
                  </a:ext>
                </a:extLst>
              </a:tr>
              <a:tr h="272930"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REQ-010</a:t>
                      </a:r>
                      <a:endParaRPr lang="en-US" altLang="ko-KR" sz="700" b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가상</a:t>
                      </a: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ko-KR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환경에서의 원격 로봇 제어 시스템</a:t>
                      </a:r>
                      <a:endParaRPr kumimoji="0" lang="ko-KR" alt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Controller </a:t>
                      </a:r>
                      <a:r>
                        <a:rPr lang="ko-KR" altLang="en-US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 수신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가상환경에서 송신한 </a:t>
                      </a:r>
                      <a:r>
                        <a:rPr lang="en-US" altLang="ko-KR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Controller Data</a:t>
                      </a:r>
                      <a:r>
                        <a:rPr lang="ko-KR" altLang="en-US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를 로봇 동작 서버에서 수신한다</a:t>
                      </a:r>
                      <a:r>
                        <a:rPr lang="en-US" altLang="ko-KR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357673"/>
                  </a:ext>
                </a:extLst>
              </a:tr>
              <a:tr h="274055"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REQ-011</a:t>
                      </a:r>
                      <a:endParaRPr lang="en-US" altLang="ko-KR" sz="700" b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가상</a:t>
                      </a: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ko-KR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환경에서의 원격 로봇 제어 시스템</a:t>
                      </a:r>
                      <a:endParaRPr kumimoji="0" lang="ko-KR" alt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Controller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 기반 원격 제어 </a:t>
                      </a:r>
                    </a:p>
                  </a:txBody>
                  <a:tcPr marL="20511" marR="20511" marT="36921" marB="369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수신 받은 </a:t>
                      </a:r>
                      <a:r>
                        <a:rPr lang="en-US" altLang="ko-KR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Controller </a:t>
                      </a:r>
                      <a:r>
                        <a:rPr lang="ko-KR" altLang="en-US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 기반으로 로봇을 제어한다</a:t>
                      </a:r>
                      <a:r>
                        <a:rPr lang="en-US" altLang="ko-KR" sz="700" b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7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5401066"/>
                  </a:ext>
                </a:extLst>
              </a:tr>
              <a:tr h="2740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REQ-012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WebRTC</a:t>
                      </a: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 기반 영상 통신 시스템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0" spc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영상통신 지연시간 감소</a:t>
                      </a:r>
                    </a:p>
                  </a:txBody>
                  <a:tcPr marL="20511" marR="20511" marT="36921" marB="369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Peer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간 영상통신 지연시간이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초를 넘지 않도록 한다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dirty="0">
                          <a:solidFill>
                            <a:srgbClr val="FF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중간 발표 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rtl="0" fontAlgn="ctr"/>
                      <a:r>
                        <a:rPr lang="ko-KR" altLang="en-US" sz="700" b="0" dirty="0">
                          <a:solidFill>
                            <a:srgbClr val="FF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추가 사항</a:t>
                      </a:r>
                    </a:p>
                  </a:txBody>
                  <a:tcPr marL="6556" marR="655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8200639"/>
                  </a:ext>
                </a:extLst>
              </a:tr>
              <a:tr h="2740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REQ-013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WebRTC</a:t>
                      </a: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 기반 영상 통신 시스템 </a:t>
                      </a:r>
                      <a:endPara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&amp;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가상</a:t>
                      </a: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ko-KR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환경에서의 원격 로봇 제어 시스템</a:t>
                      </a:r>
                      <a:endParaRPr kumimoji="0" lang="ko-KR" alt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다중접속 연결 지원</a:t>
                      </a:r>
                    </a:p>
                  </a:txBody>
                  <a:tcPr marL="20511" marR="20511" marT="36921" marB="369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다수의 가상환경과 로봇간 다중접속을 지원하기 위한 다중접속 기능을 구현한다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△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중간 발표 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추가 사항</a:t>
                      </a:r>
                    </a:p>
                  </a:txBody>
                  <a:tcPr marL="6556" marR="655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7641951"/>
                  </a:ext>
                </a:extLst>
              </a:tr>
              <a:tr h="2740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REQ-014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가상</a:t>
                      </a: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ko-KR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환경에서의 원격 로봇 제어 시스템</a:t>
                      </a:r>
                      <a:endParaRPr kumimoji="0" lang="ko-KR" alt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Controller</a:t>
                      </a:r>
                      <a:r>
                        <a:rPr lang="ko-KR" altLang="en-US" sz="700" kern="0" spc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와 로봇간 제어형태 정의</a:t>
                      </a:r>
                    </a:p>
                  </a:txBody>
                  <a:tcPr marL="20511" marR="20511" marT="36921" marB="369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사용자가 가상환경 상에서 직관적으로 로봇을 제어하기 위한 제어형태를 정의한다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6556" marR="655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중간 발표 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추가 사항</a:t>
                      </a:r>
                    </a:p>
                  </a:txBody>
                  <a:tcPr marL="6556" marR="6556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077951"/>
                  </a:ext>
                </a:extLst>
              </a:tr>
              <a:tr h="2740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REQ-015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가상</a:t>
                      </a: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ko-KR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환경에서의 원격 로봇 제어 시스템</a:t>
                      </a:r>
                      <a:endParaRPr kumimoji="0" lang="ko-KR" alt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0" spc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조종 감도 설정</a:t>
                      </a:r>
                    </a:p>
                  </a:txBody>
                  <a:tcPr marL="20511" marR="20511" marT="36921" marB="369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사용자별 로봇의 조종 감도를 설정하는 기능을 구현한다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O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공학설계 입문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추가사항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6156161"/>
                  </a:ext>
                </a:extLst>
              </a:tr>
              <a:tr h="2740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REQ-016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가상</a:t>
                      </a: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kumimoji="0" lang="ko-KR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환경에서의 원격 로봇 제어 시스템</a:t>
                      </a:r>
                      <a:endParaRPr kumimoji="0" lang="ko-KR" alt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조종 환경 </a:t>
                      </a:r>
                      <a:r>
                        <a:rPr lang="en-US" altLang="ko-KR" sz="700" kern="0" spc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UI </a:t>
                      </a:r>
                      <a:r>
                        <a:rPr lang="ko-KR" altLang="en-US" sz="700" kern="0" spc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설계 및 구현</a:t>
                      </a:r>
                    </a:p>
                  </a:txBody>
                  <a:tcPr marL="20511" marR="20511" marT="36921" marB="369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사용자에게 실제와 비슷한 조종경험을 제공하기 위한 조종 환경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UI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를 설계 및 구현한다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  <a:sym typeface="Arial"/>
                        </a:rPr>
                        <a:t>△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  <a:sym typeface="Arial"/>
                      </a:endParaRP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공학설계 입문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추가사항</a:t>
                      </a:r>
                    </a:p>
                  </a:txBody>
                  <a:tcPr marL="5294" marR="5294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796669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C48715F-9CB3-8BFB-5FCB-73343AD6FEF1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1DA94D2-D9C1-93DF-0247-590EC9837AF0}"/>
              </a:ext>
            </a:extLst>
          </p:cNvPr>
          <p:cNvGrpSpPr/>
          <p:nvPr/>
        </p:nvGrpSpPr>
        <p:grpSpPr>
          <a:xfrm>
            <a:off x="6942615" y="1266520"/>
            <a:ext cx="744142" cy="228699"/>
            <a:chOff x="3601448" y="377036"/>
            <a:chExt cx="744142" cy="22869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70A36B-2EBF-4874-E460-BF5DAE52F578}"/>
                </a:ext>
              </a:extLst>
            </p:cNvPr>
            <p:cNvSpPr txBox="1"/>
            <p:nvPr/>
          </p:nvSpPr>
          <p:spPr>
            <a:xfrm>
              <a:off x="3601448" y="377036"/>
              <a:ext cx="744142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buClr>
                  <a:schemeClr val="accent1"/>
                </a:buClr>
                <a:buSzPct val="110000"/>
              </a:pPr>
              <a:r>
                <a:rPr lang="en-US" sz="700" dirty="0">
                  <a:solidFill>
                    <a:srgbClr val="2B2A2A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" panose="020B0502040504020204" pitchFamily="34"/>
                </a:rPr>
                <a:t>High</a:t>
              </a:r>
            </a:p>
          </p:txBody>
        </p:sp>
        <p:grpSp>
          <p:nvGrpSpPr>
            <p:cNvPr id="34" name="Group 71">
              <a:extLst>
                <a:ext uri="{FF2B5EF4-FFF2-40B4-BE49-F238E27FC236}">
                  <a16:creationId xmlns:a16="http://schemas.microsoft.com/office/drawing/2014/main" id="{24F15F2C-6444-8754-14DE-538A772F5CA4}"/>
                </a:ext>
              </a:extLst>
            </p:cNvPr>
            <p:cNvGrpSpPr/>
            <p:nvPr/>
          </p:nvGrpSpPr>
          <p:grpSpPr>
            <a:xfrm>
              <a:off x="3801243" y="535216"/>
              <a:ext cx="346285" cy="70519"/>
              <a:chOff x="6802581" y="2468418"/>
              <a:chExt cx="900000" cy="0"/>
            </a:xfrm>
          </p:grpSpPr>
          <p:cxnSp>
            <p:nvCxnSpPr>
              <p:cNvPr id="35" name="Straight Connector 67">
                <a:extLst>
                  <a:ext uri="{FF2B5EF4-FFF2-40B4-BE49-F238E27FC236}">
                    <a16:creationId xmlns:a16="http://schemas.microsoft.com/office/drawing/2014/main" id="{EE0B5FFB-D286-FC32-3BBC-3A1D2C12A3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900000" cy="0"/>
              </a:xfrm>
              <a:prstGeom prst="line">
                <a:avLst/>
              </a:prstGeom>
              <a:ln w="101600" cap="rnd">
                <a:solidFill>
                  <a:srgbClr val="FFFFFF">
                    <a:alpha val="30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69">
                <a:extLst>
                  <a:ext uri="{FF2B5EF4-FFF2-40B4-BE49-F238E27FC236}">
                    <a16:creationId xmlns:a16="http://schemas.microsoft.com/office/drawing/2014/main" id="{665BBF7F-5FC7-C93C-1E81-E9068C9497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895496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CB7372-E683-BF2F-EABC-20631ABBDC59}"/>
              </a:ext>
            </a:extLst>
          </p:cNvPr>
          <p:cNvGrpSpPr/>
          <p:nvPr/>
        </p:nvGrpSpPr>
        <p:grpSpPr>
          <a:xfrm>
            <a:off x="6942615" y="1556156"/>
            <a:ext cx="744142" cy="230180"/>
            <a:chOff x="4288184" y="377036"/>
            <a:chExt cx="744142" cy="230180"/>
          </a:xfrm>
        </p:grpSpPr>
        <p:grpSp>
          <p:nvGrpSpPr>
            <p:cNvPr id="38" name="Group 72">
              <a:extLst>
                <a:ext uri="{FF2B5EF4-FFF2-40B4-BE49-F238E27FC236}">
                  <a16:creationId xmlns:a16="http://schemas.microsoft.com/office/drawing/2014/main" id="{A149839A-3748-C991-C4F2-F1717B809957}"/>
                </a:ext>
              </a:extLst>
            </p:cNvPr>
            <p:cNvGrpSpPr/>
            <p:nvPr/>
          </p:nvGrpSpPr>
          <p:grpSpPr>
            <a:xfrm>
              <a:off x="4487455" y="535216"/>
              <a:ext cx="345600" cy="72000"/>
              <a:chOff x="6802581" y="2468418"/>
              <a:chExt cx="900000" cy="0"/>
            </a:xfrm>
          </p:grpSpPr>
          <p:cxnSp>
            <p:nvCxnSpPr>
              <p:cNvPr id="40" name="Straight Connector 73">
                <a:extLst>
                  <a:ext uri="{FF2B5EF4-FFF2-40B4-BE49-F238E27FC236}">
                    <a16:creationId xmlns:a16="http://schemas.microsoft.com/office/drawing/2014/main" id="{EE00BE92-5818-7E69-B842-98F27C905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900000" cy="0"/>
              </a:xfrm>
              <a:prstGeom prst="line">
                <a:avLst/>
              </a:prstGeom>
              <a:ln w="101600" cap="rnd">
                <a:solidFill>
                  <a:srgbClr val="2B2A2A">
                    <a:alpha val="30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74">
                <a:extLst>
                  <a:ext uri="{FF2B5EF4-FFF2-40B4-BE49-F238E27FC236}">
                    <a16:creationId xmlns:a16="http://schemas.microsoft.com/office/drawing/2014/main" id="{6B5135E4-83ED-E01E-5372-618EFF419D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508001" cy="0"/>
              </a:xfrm>
              <a:prstGeom prst="line">
                <a:avLst/>
              </a:prstGeom>
              <a:ln w="101600" cap="rnd">
                <a:solidFill>
                  <a:schemeClr val="accent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CC7448-942A-38C7-CB56-073F2E313CD4}"/>
                </a:ext>
              </a:extLst>
            </p:cNvPr>
            <p:cNvSpPr txBox="1"/>
            <p:nvPr/>
          </p:nvSpPr>
          <p:spPr>
            <a:xfrm>
              <a:off x="4288184" y="377036"/>
              <a:ext cx="744142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buClr>
                  <a:schemeClr val="accent1"/>
                </a:buClr>
                <a:buSzPct val="110000"/>
              </a:pPr>
              <a:r>
                <a:rPr lang="en-US" altLang="ko-KR" sz="700" dirty="0">
                  <a:solidFill>
                    <a:srgbClr val="2B2A2A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" panose="020B0502040504020204" pitchFamily="34"/>
                </a:rPr>
                <a:t>Medium</a:t>
              </a:r>
              <a:endParaRPr lang="en-US" sz="700" dirty="0">
                <a:solidFill>
                  <a:srgbClr val="2B2A2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" panose="020B0502040504020204" pitchFamily="34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7ED3D5B-43E4-19BD-CAED-4B435FA21E30}"/>
              </a:ext>
            </a:extLst>
          </p:cNvPr>
          <p:cNvGrpSpPr/>
          <p:nvPr/>
        </p:nvGrpSpPr>
        <p:grpSpPr>
          <a:xfrm>
            <a:off x="6942615" y="1815170"/>
            <a:ext cx="744142" cy="228699"/>
            <a:chOff x="3601448" y="377036"/>
            <a:chExt cx="744142" cy="2286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D23C9C-32EF-1AB9-08B0-E28E75523277}"/>
                </a:ext>
              </a:extLst>
            </p:cNvPr>
            <p:cNvSpPr txBox="1"/>
            <p:nvPr/>
          </p:nvSpPr>
          <p:spPr>
            <a:xfrm>
              <a:off x="3601448" y="377036"/>
              <a:ext cx="744142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buClr>
                  <a:schemeClr val="accent1"/>
                </a:buClr>
                <a:buSzPct val="110000"/>
              </a:pPr>
              <a:r>
                <a:rPr lang="en-US" sz="700" dirty="0">
                  <a:solidFill>
                    <a:srgbClr val="2B2A2A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" panose="020B0502040504020204" pitchFamily="34"/>
                </a:rPr>
                <a:t>High</a:t>
              </a:r>
            </a:p>
          </p:txBody>
        </p:sp>
        <p:grpSp>
          <p:nvGrpSpPr>
            <p:cNvPr id="44" name="Group 71">
              <a:extLst>
                <a:ext uri="{FF2B5EF4-FFF2-40B4-BE49-F238E27FC236}">
                  <a16:creationId xmlns:a16="http://schemas.microsoft.com/office/drawing/2014/main" id="{624B2BA1-45B9-AFF1-AAF3-3AC9DA3A9263}"/>
                </a:ext>
              </a:extLst>
            </p:cNvPr>
            <p:cNvGrpSpPr/>
            <p:nvPr/>
          </p:nvGrpSpPr>
          <p:grpSpPr>
            <a:xfrm>
              <a:off x="3801243" y="535216"/>
              <a:ext cx="346285" cy="70519"/>
              <a:chOff x="6802581" y="2468418"/>
              <a:chExt cx="900000" cy="0"/>
            </a:xfrm>
          </p:grpSpPr>
          <p:cxnSp>
            <p:nvCxnSpPr>
              <p:cNvPr id="45" name="Straight Connector 67">
                <a:extLst>
                  <a:ext uri="{FF2B5EF4-FFF2-40B4-BE49-F238E27FC236}">
                    <a16:creationId xmlns:a16="http://schemas.microsoft.com/office/drawing/2014/main" id="{DA5824D0-CD8A-D072-86E4-491C9700D1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900000" cy="0"/>
              </a:xfrm>
              <a:prstGeom prst="line">
                <a:avLst/>
              </a:prstGeom>
              <a:ln w="101600" cap="rnd">
                <a:solidFill>
                  <a:srgbClr val="FFFFFF">
                    <a:alpha val="30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69">
                <a:extLst>
                  <a:ext uri="{FF2B5EF4-FFF2-40B4-BE49-F238E27FC236}">
                    <a16:creationId xmlns:a16="http://schemas.microsoft.com/office/drawing/2014/main" id="{3B1E9E53-5A7B-60DA-C7DF-A990722D4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895496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93A6BB3-9DC7-693F-0B07-8E44C74C2A86}"/>
              </a:ext>
            </a:extLst>
          </p:cNvPr>
          <p:cNvGrpSpPr/>
          <p:nvPr/>
        </p:nvGrpSpPr>
        <p:grpSpPr>
          <a:xfrm>
            <a:off x="6942615" y="3467200"/>
            <a:ext cx="744142" cy="158180"/>
            <a:chOff x="4937427" y="377036"/>
            <a:chExt cx="744142" cy="158180"/>
          </a:xfrm>
        </p:grpSpPr>
        <p:cxnSp>
          <p:nvCxnSpPr>
            <p:cNvPr id="53" name="Straight Connector 85">
              <a:extLst>
                <a:ext uri="{FF2B5EF4-FFF2-40B4-BE49-F238E27FC236}">
                  <a16:creationId xmlns:a16="http://schemas.microsoft.com/office/drawing/2014/main" id="{6B0C75F9-401F-4DA9-7D51-35BAFD9782D6}"/>
                </a:ext>
              </a:extLst>
            </p:cNvPr>
            <p:cNvCxnSpPr>
              <a:cxnSpLocks/>
            </p:cNvCxnSpPr>
            <p:nvPr/>
          </p:nvCxnSpPr>
          <p:spPr>
            <a:xfrm>
              <a:off x="5136698" y="535216"/>
              <a:ext cx="345600" cy="0"/>
            </a:xfrm>
            <a:prstGeom prst="line">
              <a:avLst/>
            </a:prstGeom>
            <a:ln w="101600" cap="rnd">
              <a:solidFill>
                <a:srgbClr val="2B2A2A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3E64690-DD42-566A-3835-D45D8951FC54}"/>
                </a:ext>
              </a:extLst>
            </p:cNvPr>
            <p:cNvSpPr txBox="1"/>
            <p:nvPr/>
          </p:nvSpPr>
          <p:spPr>
            <a:xfrm>
              <a:off x="4937427" y="377036"/>
              <a:ext cx="744142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buClr>
                  <a:schemeClr val="accent1"/>
                </a:buClr>
                <a:buSzPct val="110000"/>
              </a:pPr>
              <a:r>
                <a:rPr lang="en-US" altLang="ko-KR" sz="700" dirty="0">
                  <a:solidFill>
                    <a:srgbClr val="2B2A2A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" panose="020B0502040504020204" pitchFamily="34"/>
                </a:rPr>
                <a:t>Low</a:t>
              </a:r>
              <a:endParaRPr lang="en-US" sz="700" dirty="0">
                <a:solidFill>
                  <a:srgbClr val="2B2A2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" panose="020B0502040504020204" pitchFamily="34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82FB2E3-3C11-3A35-2141-BE1416979C10}"/>
              </a:ext>
            </a:extLst>
          </p:cNvPr>
          <p:cNvGrpSpPr/>
          <p:nvPr/>
        </p:nvGrpSpPr>
        <p:grpSpPr>
          <a:xfrm>
            <a:off x="6942615" y="3736692"/>
            <a:ext cx="744142" cy="228699"/>
            <a:chOff x="3601448" y="377036"/>
            <a:chExt cx="744142" cy="22869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6113724-A005-8D2E-4F48-B0D49A59F193}"/>
                </a:ext>
              </a:extLst>
            </p:cNvPr>
            <p:cNvSpPr txBox="1"/>
            <p:nvPr/>
          </p:nvSpPr>
          <p:spPr>
            <a:xfrm>
              <a:off x="3601448" y="377036"/>
              <a:ext cx="744142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buClr>
                  <a:schemeClr val="accent1"/>
                </a:buClr>
                <a:buSzPct val="110000"/>
              </a:pPr>
              <a:r>
                <a:rPr lang="en-US" sz="700" dirty="0">
                  <a:solidFill>
                    <a:srgbClr val="2B2A2A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" panose="020B0502040504020204" pitchFamily="34"/>
                </a:rPr>
                <a:t>High</a:t>
              </a:r>
            </a:p>
          </p:txBody>
        </p:sp>
        <p:grpSp>
          <p:nvGrpSpPr>
            <p:cNvPr id="57" name="Group 71">
              <a:extLst>
                <a:ext uri="{FF2B5EF4-FFF2-40B4-BE49-F238E27FC236}">
                  <a16:creationId xmlns:a16="http://schemas.microsoft.com/office/drawing/2014/main" id="{683CDAA7-3140-40DB-B171-A78A73A2D15B}"/>
                </a:ext>
              </a:extLst>
            </p:cNvPr>
            <p:cNvGrpSpPr/>
            <p:nvPr/>
          </p:nvGrpSpPr>
          <p:grpSpPr>
            <a:xfrm>
              <a:off x="3801243" y="535216"/>
              <a:ext cx="346285" cy="70519"/>
              <a:chOff x="6802581" y="2468418"/>
              <a:chExt cx="900000" cy="0"/>
            </a:xfrm>
          </p:grpSpPr>
          <p:cxnSp>
            <p:nvCxnSpPr>
              <p:cNvPr id="58" name="Straight Connector 67">
                <a:extLst>
                  <a:ext uri="{FF2B5EF4-FFF2-40B4-BE49-F238E27FC236}">
                    <a16:creationId xmlns:a16="http://schemas.microsoft.com/office/drawing/2014/main" id="{25735D45-1B9C-8947-62A3-0B286FD4D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900000" cy="0"/>
              </a:xfrm>
              <a:prstGeom prst="line">
                <a:avLst/>
              </a:prstGeom>
              <a:ln w="101600" cap="rnd">
                <a:solidFill>
                  <a:srgbClr val="FFFFFF">
                    <a:alpha val="30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69">
                <a:extLst>
                  <a:ext uri="{FF2B5EF4-FFF2-40B4-BE49-F238E27FC236}">
                    <a16:creationId xmlns:a16="http://schemas.microsoft.com/office/drawing/2014/main" id="{3EF3944A-74B5-74B9-0C18-D540CE9F73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895496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D40F698-B492-48B5-5DDD-0144984E4365}"/>
              </a:ext>
            </a:extLst>
          </p:cNvPr>
          <p:cNvGrpSpPr/>
          <p:nvPr/>
        </p:nvGrpSpPr>
        <p:grpSpPr>
          <a:xfrm>
            <a:off x="6942615" y="2372141"/>
            <a:ext cx="744142" cy="228699"/>
            <a:chOff x="3601448" y="377036"/>
            <a:chExt cx="744142" cy="22869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7B28C46-7366-F1A4-E850-67669629AE23}"/>
                </a:ext>
              </a:extLst>
            </p:cNvPr>
            <p:cNvSpPr txBox="1"/>
            <p:nvPr/>
          </p:nvSpPr>
          <p:spPr>
            <a:xfrm>
              <a:off x="3601448" y="377036"/>
              <a:ext cx="744142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buClr>
                  <a:schemeClr val="accent1"/>
                </a:buClr>
                <a:buSzPct val="110000"/>
              </a:pPr>
              <a:r>
                <a:rPr lang="en-US" sz="700" dirty="0">
                  <a:solidFill>
                    <a:srgbClr val="2B2A2A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" panose="020B0502040504020204" pitchFamily="34"/>
                </a:rPr>
                <a:t>High</a:t>
              </a:r>
            </a:p>
          </p:txBody>
        </p:sp>
        <p:grpSp>
          <p:nvGrpSpPr>
            <p:cNvPr id="62" name="Group 71">
              <a:extLst>
                <a:ext uri="{FF2B5EF4-FFF2-40B4-BE49-F238E27FC236}">
                  <a16:creationId xmlns:a16="http://schemas.microsoft.com/office/drawing/2014/main" id="{C283E29B-96DF-AE18-9699-9F6B6908C15A}"/>
                </a:ext>
              </a:extLst>
            </p:cNvPr>
            <p:cNvGrpSpPr/>
            <p:nvPr/>
          </p:nvGrpSpPr>
          <p:grpSpPr>
            <a:xfrm>
              <a:off x="3801243" y="535216"/>
              <a:ext cx="346285" cy="70519"/>
              <a:chOff x="6802581" y="2468418"/>
              <a:chExt cx="900000" cy="0"/>
            </a:xfrm>
          </p:grpSpPr>
          <p:cxnSp>
            <p:nvCxnSpPr>
              <p:cNvPr id="63" name="Straight Connector 67">
                <a:extLst>
                  <a:ext uri="{FF2B5EF4-FFF2-40B4-BE49-F238E27FC236}">
                    <a16:creationId xmlns:a16="http://schemas.microsoft.com/office/drawing/2014/main" id="{AAE9226A-F37B-0E70-6B89-822755FA0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900000" cy="0"/>
              </a:xfrm>
              <a:prstGeom prst="line">
                <a:avLst/>
              </a:prstGeom>
              <a:ln w="101600" cap="rnd">
                <a:solidFill>
                  <a:srgbClr val="FFFFFF">
                    <a:alpha val="30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9">
                <a:extLst>
                  <a:ext uri="{FF2B5EF4-FFF2-40B4-BE49-F238E27FC236}">
                    <a16:creationId xmlns:a16="http://schemas.microsoft.com/office/drawing/2014/main" id="{C7F45692-269F-6F53-893B-973A4EF989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895496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0DBB2EE-BD85-A508-666D-DDC4BDEAFA8E}"/>
              </a:ext>
            </a:extLst>
          </p:cNvPr>
          <p:cNvGrpSpPr/>
          <p:nvPr/>
        </p:nvGrpSpPr>
        <p:grpSpPr>
          <a:xfrm>
            <a:off x="6942615" y="2089657"/>
            <a:ext cx="744142" cy="230180"/>
            <a:chOff x="4288184" y="377036"/>
            <a:chExt cx="744142" cy="230180"/>
          </a:xfrm>
        </p:grpSpPr>
        <p:grpSp>
          <p:nvGrpSpPr>
            <p:cNvPr id="66" name="Group 72">
              <a:extLst>
                <a:ext uri="{FF2B5EF4-FFF2-40B4-BE49-F238E27FC236}">
                  <a16:creationId xmlns:a16="http://schemas.microsoft.com/office/drawing/2014/main" id="{61A83935-5BDA-D412-C457-0A08BD6D2D03}"/>
                </a:ext>
              </a:extLst>
            </p:cNvPr>
            <p:cNvGrpSpPr/>
            <p:nvPr/>
          </p:nvGrpSpPr>
          <p:grpSpPr>
            <a:xfrm>
              <a:off x="4487455" y="535216"/>
              <a:ext cx="345600" cy="72000"/>
              <a:chOff x="6802581" y="2468418"/>
              <a:chExt cx="900000" cy="0"/>
            </a:xfrm>
          </p:grpSpPr>
          <p:cxnSp>
            <p:nvCxnSpPr>
              <p:cNvPr id="68" name="Straight Connector 73">
                <a:extLst>
                  <a:ext uri="{FF2B5EF4-FFF2-40B4-BE49-F238E27FC236}">
                    <a16:creationId xmlns:a16="http://schemas.microsoft.com/office/drawing/2014/main" id="{09A2CB6E-1B78-94B8-ED38-672D7BE8BA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900000" cy="0"/>
              </a:xfrm>
              <a:prstGeom prst="line">
                <a:avLst/>
              </a:prstGeom>
              <a:ln w="101600" cap="rnd">
                <a:solidFill>
                  <a:srgbClr val="2B2A2A">
                    <a:alpha val="30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74">
                <a:extLst>
                  <a:ext uri="{FF2B5EF4-FFF2-40B4-BE49-F238E27FC236}">
                    <a16:creationId xmlns:a16="http://schemas.microsoft.com/office/drawing/2014/main" id="{ADFDD7FF-448E-C10E-694C-7458EDAD54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508001" cy="0"/>
              </a:xfrm>
              <a:prstGeom prst="line">
                <a:avLst/>
              </a:prstGeom>
              <a:ln w="101600" cap="rnd">
                <a:solidFill>
                  <a:schemeClr val="accent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4D3CEEE-ADB9-909D-D84E-2549643F16A1}"/>
                </a:ext>
              </a:extLst>
            </p:cNvPr>
            <p:cNvSpPr txBox="1"/>
            <p:nvPr/>
          </p:nvSpPr>
          <p:spPr>
            <a:xfrm>
              <a:off x="4288184" y="377036"/>
              <a:ext cx="744142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buClr>
                  <a:schemeClr val="accent1"/>
                </a:buClr>
                <a:buSzPct val="110000"/>
              </a:pPr>
              <a:r>
                <a:rPr lang="en-US" altLang="ko-KR" sz="700" dirty="0">
                  <a:solidFill>
                    <a:srgbClr val="2B2A2A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" panose="020B0502040504020204" pitchFamily="34"/>
                </a:rPr>
                <a:t>Medium</a:t>
              </a:r>
              <a:endParaRPr lang="en-US" sz="700" dirty="0">
                <a:solidFill>
                  <a:srgbClr val="2B2A2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" panose="020B0502040504020204" pitchFamily="34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2C90F55-996D-5F37-1E44-F17D7E9A032F}"/>
              </a:ext>
            </a:extLst>
          </p:cNvPr>
          <p:cNvGrpSpPr/>
          <p:nvPr/>
        </p:nvGrpSpPr>
        <p:grpSpPr>
          <a:xfrm>
            <a:off x="6942615" y="2648692"/>
            <a:ext cx="744142" cy="228699"/>
            <a:chOff x="3601448" y="377036"/>
            <a:chExt cx="744142" cy="22869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CC903C8-EC68-8742-9191-478A50ADE0C6}"/>
                </a:ext>
              </a:extLst>
            </p:cNvPr>
            <p:cNvSpPr txBox="1"/>
            <p:nvPr/>
          </p:nvSpPr>
          <p:spPr>
            <a:xfrm>
              <a:off x="3601448" y="377036"/>
              <a:ext cx="744142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buClr>
                  <a:schemeClr val="accent1"/>
                </a:buClr>
                <a:buSzPct val="110000"/>
              </a:pPr>
              <a:r>
                <a:rPr lang="en-US" sz="700" dirty="0">
                  <a:solidFill>
                    <a:srgbClr val="2B2A2A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" panose="020B0502040504020204" pitchFamily="34"/>
                </a:rPr>
                <a:t>High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6C9ACAD-9C6C-028B-A5F3-2FFB1CF1866E}"/>
                </a:ext>
              </a:extLst>
            </p:cNvPr>
            <p:cNvGrpSpPr/>
            <p:nvPr/>
          </p:nvGrpSpPr>
          <p:grpSpPr>
            <a:xfrm>
              <a:off x="3801243" y="535216"/>
              <a:ext cx="346285" cy="70519"/>
              <a:chOff x="6802581" y="2468418"/>
              <a:chExt cx="900000" cy="0"/>
            </a:xfrm>
          </p:grpSpPr>
          <p:cxnSp>
            <p:nvCxnSpPr>
              <p:cNvPr id="73" name="Straight Connector 67">
                <a:extLst>
                  <a:ext uri="{FF2B5EF4-FFF2-40B4-BE49-F238E27FC236}">
                    <a16:creationId xmlns:a16="http://schemas.microsoft.com/office/drawing/2014/main" id="{E2F6B275-9F21-8EA3-F539-155EE1504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900000" cy="0"/>
              </a:xfrm>
              <a:prstGeom prst="line">
                <a:avLst/>
              </a:prstGeom>
              <a:ln w="101600" cap="rnd">
                <a:solidFill>
                  <a:srgbClr val="FFFFFF">
                    <a:alpha val="30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69">
                <a:extLst>
                  <a:ext uri="{FF2B5EF4-FFF2-40B4-BE49-F238E27FC236}">
                    <a16:creationId xmlns:a16="http://schemas.microsoft.com/office/drawing/2014/main" id="{D2DB9263-42C7-7EC9-A298-E2A5D4CF15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895496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57251A6-2846-A441-85DF-0382A2E47AC0}"/>
              </a:ext>
            </a:extLst>
          </p:cNvPr>
          <p:cNvGrpSpPr/>
          <p:nvPr/>
        </p:nvGrpSpPr>
        <p:grpSpPr>
          <a:xfrm>
            <a:off x="6942615" y="2933843"/>
            <a:ext cx="744142" cy="228699"/>
            <a:chOff x="3601448" y="377036"/>
            <a:chExt cx="744142" cy="22869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9ACE63E-72B8-7769-8420-5CB900672BA3}"/>
                </a:ext>
              </a:extLst>
            </p:cNvPr>
            <p:cNvSpPr txBox="1"/>
            <p:nvPr/>
          </p:nvSpPr>
          <p:spPr>
            <a:xfrm>
              <a:off x="3601448" y="377036"/>
              <a:ext cx="744142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buClr>
                  <a:schemeClr val="accent1"/>
                </a:buClr>
                <a:buSzPct val="110000"/>
              </a:pPr>
              <a:r>
                <a:rPr lang="en-US" sz="700" dirty="0">
                  <a:solidFill>
                    <a:srgbClr val="2B2A2A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" panose="020B0502040504020204" pitchFamily="34"/>
                </a:rPr>
                <a:t>High</a:t>
              </a:r>
            </a:p>
          </p:txBody>
        </p:sp>
        <p:grpSp>
          <p:nvGrpSpPr>
            <p:cNvPr id="77" name="Group 71">
              <a:extLst>
                <a:ext uri="{FF2B5EF4-FFF2-40B4-BE49-F238E27FC236}">
                  <a16:creationId xmlns:a16="http://schemas.microsoft.com/office/drawing/2014/main" id="{89F862AA-F56D-1897-C892-13EF6A965652}"/>
                </a:ext>
              </a:extLst>
            </p:cNvPr>
            <p:cNvGrpSpPr/>
            <p:nvPr/>
          </p:nvGrpSpPr>
          <p:grpSpPr>
            <a:xfrm>
              <a:off x="3801243" y="535216"/>
              <a:ext cx="346285" cy="70519"/>
              <a:chOff x="6802581" y="2468418"/>
              <a:chExt cx="900000" cy="0"/>
            </a:xfrm>
          </p:grpSpPr>
          <p:cxnSp>
            <p:nvCxnSpPr>
              <p:cNvPr id="78" name="Straight Connector 67">
                <a:extLst>
                  <a:ext uri="{FF2B5EF4-FFF2-40B4-BE49-F238E27FC236}">
                    <a16:creationId xmlns:a16="http://schemas.microsoft.com/office/drawing/2014/main" id="{D8CF07D1-17CC-A643-BD72-8F9C001361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900000" cy="0"/>
              </a:xfrm>
              <a:prstGeom prst="line">
                <a:avLst/>
              </a:prstGeom>
              <a:ln w="101600" cap="rnd">
                <a:solidFill>
                  <a:srgbClr val="FFFFFF">
                    <a:alpha val="30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69">
                <a:extLst>
                  <a:ext uri="{FF2B5EF4-FFF2-40B4-BE49-F238E27FC236}">
                    <a16:creationId xmlns:a16="http://schemas.microsoft.com/office/drawing/2014/main" id="{4A4B8589-084C-7C22-E340-0DD3A519DF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895496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5131AB8-800D-F236-061D-16DAA073703A}"/>
              </a:ext>
            </a:extLst>
          </p:cNvPr>
          <p:cNvGrpSpPr/>
          <p:nvPr/>
        </p:nvGrpSpPr>
        <p:grpSpPr>
          <a:xfrm>
            <a:off x="6942615" y="3190649"/>
            <a:ext cx="744142" cy="228699"/>
            <a:chOff x="3601448" y="377036"/>
            <a:chExt cx="744142" cy="22869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5E7060D-605B-559E-1C17-B4E4511E2908}"/>
                </a:ext>
              </a:extLst>
            </p:cNvPr>
            <p:cNvSpPr txBox="1"/>
            <p:nvPr/>
          </p:nvSpPr>
          <p:spPr>
            <a:xfrm>
              <a:off x="3601448" y="377036"/>
              <a:ext cx="744142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buClr>
                  <a:schemeClr val="accent1"/>
                </a:buClr>
                <a:buSzPct val="110000"/>
              </a:pPr>
              <a:r>
                <a:rPr lang="en-US" sz="700" dirty="0">
                  <a:solidFill>
                    <a:srgbClr val="2B2A2A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" panose="020B0502040504020204" pitchFamily="34"/>
                </a:rPr>
                <a:t>High</a:t>
              </a:r>
            </a:p>
          </p:txBody>
        </p:sp>
        <p:grpSp>
          <p:nvGrpSpPr>
            <p:cNvPr id="82" name="Group 71">
              <a:extLst>
                <a:ext uri="{FF2B5EF4-FFF2-40B4-BE49-F238E27FC236}">
                  <a16:creationId xmlns:a16="http://schemas.microsoft.com/office/drawing/2014/main" id="{CA06D82F-4571-406D-EB10-6DE5E70E649E}"/>
                </a:ext>
              </a:extLst>
            </p:cNvPr>
            <p:cNvGrpSpPr/>
            <p:nvPr/>
          </p:nvGrpSpPr>
          <p:grpSpPr>
            <a:xfrm>
              <a:off x="3801243" y="535216"/>
              <a:ext cx="346285" cy="70519"/>
              <a:chOff x="6802581" y="2468418"/>
              <a:chExt cx="900000" cy="0"/>
            </a:xfrm>
          </p:grpSpPr>
          <p:cxnSp>
            <p:nvCxnSpPr>
              <p:cNvPr id="83" name="Straight Connector 67">
                <a:extLst>
                  <a:ext uri="{FF2B5EF4-FFF2-40B4-BE49-F238E27FC236}">
                    <a16:creationId xmlns:a16="http://schemas.microsoft.com/office/drawing/2014/main" id="{6708FF09-EE33-0842-44A1-DEF1DBF388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900000" cy="0"/>
              </a:xfrm>
              <a:prstGeom prst="line">
                <a:avLst/>
              </a:prstGeom>
              <a:ln w="101600" cap="rnd">
                <a:solidFill>
                  <a:srgbClr val="FFFFFF">
                    <a:alpha val="30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69">
                <a:extLst>
                  <a:ext uri="{FF2B5EF4-FFF2-40B4-BE49-F238E27FC236}">
                    <a16:creationId xmlns:a16="http://schemas.microsoft.com/office/drawing/2014/main" id="{81C92D94-EBBD-F1F0-45E1-52643BA276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895496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12E20C5-2A4C-AAD5-91B9-CC0A24C49912}"/>
              </a:ext>
            </a:extLst>
          </p:cNvPr>
          <p:cNvGrpSpPr/>
          <p:nvPr/>
        </p:nvGrpSpPr>
        <p:grpSpPr>
          <a:xfrm>
            <a:off x="6942615" y="4015850"/>
            <a:ext cx="744142" cy="228699"/>
            <a:chOff x="3601448" y="377036"/>
            <a:chExt cx="744142" cy="228699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1DFA57A-B108-80EF-A306-21A4EF89EC2D}"/>
                </a:ext>
              </a:extLst>
            </p:cNvPr>
            <p:cNvSpPr txBox="1"/>
            <p:nvPr/>
          </p:nvSpPr>
          <p:spPr>
            <a:xfrm>
              <a:off x="3601448" y="377036"/>
              <a:ext cx="744142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buClr>
                  <a:schemeClr val="accent1"/>
                </a:buClr>
                <a:buSzPct val="110000"/>
              </a:pPr>
              <a:r>
                <a:rPr lang="en-US" sz="700" dirty="0">
                  <a:solidFill>
                    <a:srgbClr val="2B2A2A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" panose="020B0502040504020204" pitchFamily="34"/>
                </a:rPr>
                <a:t>High</a:t>
              </a:r>
            </a:p>
          </p:txBody>
        </p:sp>
        <p:grpSp>
          <p:nvGrpSpPr>
            <p:cNvPr id="87" name="Group 71">
              <a:extLst>
                <a:ext uri="{FF2B5EF4-FFF2-40B4-BE49-F238E27FC236}">
                  <a16:creationId xmlns:a16="http://schemas.microsoft.com/office/drawing/2014/main" id="{E609FEC3-9957-51CA-3293-12FACFC4CA24}"/>
                </a:ext>
              </a:extLst>
            </p:cNvPr>
            <p:cNvGrpSpPr/>
            <p:nvPr/>
          </p:nvGrpSpPr>
          <p:grpSpPr>
            <a:xfrm>
              <a:off x="3801243" y="535216"/>
              <a:ext cx="346285" cy="70519"/>
              <a:chOff x="6802581" y="2468418"/>
              <a:chExt cx="900000" cy="0"/>
            </a:xfrm>
          </p:grpSpPr>
          <p:cxnSp>
            <p:nvCxnSpPr>
              <p:cNvPr id="88" name="Straight Connector 67">
                <a:extLst>
                  <a:ext uri="{FF2B5EF4-FFF2-40B4-BE49-F238E27FC236}">
                    <a16:creationId xmlns:a16="http://schemas.microsoft.com/office/drawing/2014/main" id="{BB135440-1916-E90B-C392-26D7131C0E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900000" cy="0"/>
              </a:xfrm>
              <a:prstGeom prst="line">
                <a:avLst/>
              </a:prstGeom>
              <a:ln w="101600" cap="rnd">
                <a:solidFill>
                  <a:srgbClr val="FFFFFF">
                    <a:alpha val="30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69">
                <a:extLst>
                  <a:ext uri="{FF2B5EF4-FFF2-40B4-BE49-F238E27FC236}">
                    <a16:creationId xmlns:a16="http://schemas.microsoft.com/office/drawing/2014/main" id="{BC728764-9A10-BBA0-8132-7611CEE4C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895496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6B9D64A-836A-035C-B785-660CAFBAEF96}"/>
              </a:ext>
            </a:extLst>
          </p:cNvPr>
          <p:cNvGrpSpPr/>
          <p:nvPr/>
        </p:nvGrpSpPr>
        <p:grpSpPr>
          <a:xfrm>
            <a:off x="6942615" y="4682535"/>
            <a:ext cx="744142" cy="230180"/>
            <a:chOff x="4288184" y="377036"/>
            <a:chExt cx="744142" cy="230180"/>
          </a:xfrm>
        </p:grpSpPr>
        <p:grpSp>
          <p:nvGrpSpPr>
            <p:cNvPr id="96" name="Group 72">
              <a:extLst>
                <a:ext uri="{FF2B5EF4-FFF2-40B4-BE49-F238E27FC236}">
                  <a16:creationId xmlns:a16="http://schemas.microsoft.com/office/drawing/2014/main" id="{9295394A-771B-E91A-618D-69D9D5CE8F1B}"/>
                </a:ext>
              </a:extLst>
            </p:cNvPr>
            <p:cNvGrpSpPr/>
            <p:nvPr/>
          </p:nvGrpSpPr>
          <p:grpSpPr>
            <a:xfrm>
              <a:off x="4487455" y="535216"/>
              <a:ext cx="345600" cy="72000"/>
              <a:chOff x="6802581" y="2468418"/>
              <a:chExt cx="900000" cy="0"/>
            </a:xfrm>
          </p:grpSpPr>
          <p:cxnSp>
            <p:nvCxnSpPr>
              <p:cNvPr id="98" name="Straight Connector 73">
                <a:extLst>
                  <a:ext uri="{FF2B5EF4-FFF2-40B4-BE49-F238E27FC236}">
                    <a16:creationId xmlns:a16="http://schemas.microsoft.com/office/drawing/2014/main" id="{330B301F-EDDB-382F-A7CD-42AAD20EF8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900000" cy="0"/>
              </a:xfrm>
              <a:prstGeom prst="line">
                <a:avLst/>
              </a:prstGeom>
              <a:ln w="101600" cap="rnd">
                <a:solidFill>
                  <a:srgbClr val="2B2A2A">
                    <a:alpha val="30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74">
                <a:extLst>
                  <a:ext uri="{FF2B5EF4-FFF2-40B4-BE49-F238E27FC236}">
                    <a16:creationId xmlns:a16="http://schemas.microsoft.com/office/drawing/2014/main" id="{DA6E226E-95FE-4409-BE26-E12725A4CD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508001" cy="0"/>
              </a:xfrm>
              <a:prstGeom prst="line">
                <a:avLst/>
              </a:prstGeom>
              <a:ln w="101600" cap="rnd">
                <a:solidFill>
                  <a:schemeClr val="accent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8AD012C-0D0F-B52D-4D03-F400AA431629}"/>
                </a:ext>
              </a:extLst>
            </p:cNvPr>
            <p:cNvSpPr txBox="1"/>
            <p:nvPr/>
          </p:nvSpPr>
          <p:spPr>
            <a:xfrm>
              <a:off x="4288184" y="377036"/>
              <a:ext cx="744142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buClr>
                  <a:schemeClr val="accent1"/>
                </a:buClr>
                <a:buSzPct val="110000"/>
              </a:pPr>
              <a:r>
                <a:rPr lang="en-US" altLang="ko-KR" sz="700" dirty="0">
                  <a:solidFill>
                    <a:srgbClr val="2B2A2A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" panose="020B0502040504020204" pitchFamily="34"/>
                </a:rPr>
                <a:t>Medium</a:t>
              </a:r>
              <a:endParaRPr lang="en-US" sz="700" dirty="0">
                <a:solidFill>
                  <a:srgbClr val="2B2A2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" panose="020B0502040504020204" pitchFamily="34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8E6F0F5-3CAB-9745-9F4E-576F8EA8E2F1}"/>
              </a:ext>
            </a:extLst>
          </p:cNvPr>
          <p:cNvGrpSpPr/>
          <p:nvPr/>
        </p:nvGrpSpPr>
        <p:grpSpPr>
          <a:xfrm>
            <a:off x="6942615" y="5103450"/>
            <a:ext cx="744142" cy="230180"/>
            <a:chOff x="4288184" y="377036"/>
            <a:chExt cx="744142" cy="230180"/>
          </a:xfrm>
        </p:grpSpPr>
        <p:grpSp>
          <p:nvGrpSpPr>
            <p:cNvPr id="101" name="Group 72">
              <a:extLst>
                <a:ext uri="{FF2B5EF4-FFF2-40B4-BE49-F238E27FC236}">
                  <a16:creationId xmlns:a16="http://schemas.microsoft.com/office/drawing/2014/main" id="{2672F186-C57F-9EE0-7216-1E043F40114E}"/>
                </a:ext>
              </a:extLst>
            </p:cNvPr>
            <p:cNvGrpSpPr/>
            <p:nvPr/>
          </p:nvGrpSpPr>
          <p:grpSpPr>
            <a:xfrm>
              <a:off x="4487455" y="535216"/>
              <a:ext cx="345600" cy="72000"/>
              <a:chOff x="6802581" y="2468418"/>
              <a:chExt cx="900000" cy="0"/>
            </a:xfrm>
          </p:grpSpPr>
          <p:cxnSp>
            <p:nvCxnSpPr>
              <p:cNvPr id="103" name="Straight Connector 73">
                <a:extLst>
                  <a:ext uri="{FF2B5EF4-FFF2-40B4-BE49-F238E27FC236}">
                    <a16:creationId xmlns:a16="http://schemas.microsoft.com/office/drawing/2014/main" id="{551794B0-3CE2-452C-EEF9-73B1BACC81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900000" cy="0"/>
              </a:xfrm>
              <a:prstGeom prst="line">
                <a:avLst/>
              </a:prstGeom>
              <a:ln w="101600" cap="rnd">
                <a:solidFill>
                  <a:srgbClr val="2B2A2A">
                    <a:alpha val="30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74">
                <a:extLst>
                  <a:ext uri="{FF2B5EF4-FFF2-40B4-BE49-F238E27FC236}">
                    <a16:creationId xmlns:a16="http://schemas.microsoft.com/office/drawing/2014/main" id="{22FA4332-2467-9930-64A6-CADBA1BED1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508001" cy="0"/>
              </a:xfrm>
              <a:prstGeom prst="line">
                <a:avLst/>
              </a:prstGeom>
              <a:ln w="101600" cap="rnd">
                <a:solidFill>
                  <a:schemeClr val="accent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42FD88C-1565-5A0C-2320-29647FD03A3A}"/>
                </a:ext>
              </a:extLst>
            </p:cNvPr>
            <p:cNvSpPr txBox="1"/>
            <p:nvPr/>
          </p:nvSpPr>
          <p:spPr>
            <a:xfrm>
              <a:off x="4288184" y="377036"/>
              <a:ext cx="744142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buClr>
                  <a:schemeClr val="accent1"/>
                </a:buClr>
                <a:buSzPct val="110000"/>
              </a:pPr>
              <a:r>
                <a:rPr lang="en-US" altLang="ko-KR" sz="700" dirty="0">
                  <a:solidFill>
                    <a:srgbClr val="2B2A2A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" panose="020B0502040504020204" pitchFamily="34"/>
                </a:rPr>
                <a:t>Medium</a:t>
              </a:r>
              <a:endParaRPr lang="en-US" sz="700" dirty="0">
                <a:solidFill>
                  <a:srgbClr val="2B2A2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" panose="020B0502040504020204" pitchFamily="34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33F499B-2D85-5251-20C4-02E77F01A038}"/>
              </a:ext>
            </a:extLst>
          </p:cNvPr>
          <p:cNvGrpSpPr/>
          <p:nvPr/>
        </p:nvGrpSpPr>
        <p:grpSpPr>
          <a:xfrm>
            <a:off x="6942615" y="5636521"/>
            <a:ext cx="744142" cy="158180"/>
            <a:chOff x="4937427" y="377036"/>
            <a:chExt cx="744142" cy="158180"/>
          </a:xfrm>
        </p:grpSpPr>
        <p:cxnSp>
          <p:nvCxnSpPr>
            <p:cNvPr id="106" name="Straight Connector 85">
              <a:extLst>
                <a:ext uri="{FF2B5EF4-FFF2-40B4-BE49-F238E27FC236}">
                  <a16:creationId xmlns:a16="http://schemas.microsoft.com/office/drawing/2014/main" id="{F7A297F0-B38A-2974-51A8-94EBF0B2B30B}"/>
                </a:ext>
              </a:extLst>
            </p:cNvPr>
            <p:cNvCxnSpPr>
              <a:cxnSpLocks/>
            </p:cNvCxnSpPr>
            <p:nvPr/>
          </p:nvCxnSpPr>
          <p:spPr>
            <a:xfrm>
              <a:off x="5136698" y="535216"/>
              <a:ext cx="345600" cy="0"/>
            </a:xfrm>
            <a:prstGeom prst="line">
              <a:avLst/>
            </a:prstGeom>
            <a:ln w="101600" cap="rnd">
              <a:solidFill>
                <a:srgbClr val="2B2A2A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0BCE1F2-A19C-5528-9C71-3B0BFCE779ED}"/>
                </a:ext>
              </a:extLst>
            </p:cNvPr>
            <p:cNvSpPr txBox="1"/>
            <p:nvPr/>
          </p:nvSpPr>
          <p:spPr>
            <a:xfrm>
              <a:off x="4937427" y="377036"/>
              <a:ext cx="744142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buClr>
                  <a:schemeClr val="accent1"/>
                </a:buClr>
                <a:buSzPct val="110000"/>
              </a:pPr>
              <a:r>
                <a:rPr lang="en-US" altLang="ko-KR" sz="700" dirty="0">
                  <a:solidFill>
                    <a:srgbClr val="2B2A2A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" panose="020B0502040504020204" pitchFamily="34"/>
                </a:rPr>
                <a:t>Low</a:t>
              </a:r>
              <a:endParaRPr lang="en-US" sz="700" dirty="0">
                <a:solidFill>
                  <a:srgbClr val="2B2A2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" panose="020B0502040504020204" pitchFamily="34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DB82427B-B70A-0DF7-E6DC-CED5C089F2DC}"/>
              </a:ext>
            </a:extLst>
          </p:cNvPr>
          <p:cNvGrpSpPr/>
          <p:nvPr/>
        </p:nvGrpSpPr>
        <p:grpSpPr>
          <a:xfrm>
            <a:off x="6942615" y="5357955"/>
            <a:ext cx="744142" cy="230180"/>
            <a:chOff x="4288184" y="377036"/>
            <a:chExt cx="744142" cy="230180"/>
          </a:xfrm>
        </p:grpSpPr>
        <p:grpSp>
          <p:nvGrpSpPr>
            <p:cNvPr id="109" name="Group 72">
              <a:extLst>
                <a:ext uri="{FF2B5EF4-FFF2-40B4-BE49-F238E27FC236}">
                  <a16:creationId xmlns:a16="http://schemas.microsoft.com/office/drawing/2014/main" id="{1F0465D8-F381-952C-6D97-A18A5D00C46A}"/>
                </a:ext>
              </a:extLst>
            </p:cNvPr>
            <p:cNvGrpSpPr/>
            <p:nvPr/>
          </p:nvGrpSpPr>
          <p:grpSpPr>
            <a:xfrm>
              <a:off x="4487455" y="535216"/>
              <a:ext cx="345600" cy="72000"/>
              <a:chOff x="6802581" y="2468418"/>
              <a:chExt cx="900000" cy="0"/>
            </a:xfrm>
          </p:grpSpPr>
          <p:cxnSp>
            <p:nvCxnSpPr>
              <p:cNvPr id="111" name="Straight Connector 73">
                <a:extLst>
                  <a:ext uri="{FF2B5EF4-FFF2-40B4-BE49-F238E27FC236}">
                    <a16:creationId xmlns:a16="http://schemas.microsoft.com/office/drawing/2014/main" id="{D1705B38-514B-66AC-595E-2ED3ACA136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900000" cy="0"/>
              </a:xfrm>
              <a:prstGeom prst="line">
                <a:avLst/>
              </a:prstGeom>
              <a:ln w="101600" cap="rnd">
                <a:solidFill>
                  <a:srgbClr val="2B2A2A">
                    <a:alpha val="30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74">
                <a:extLst>
                  <a:ext uri="{FF2B5EF4-FFF2-40B4-BE49-F238E27FC236}">
                    <a16:creationId xmlns:a16="http://schemas.microsoft.com/office/drawing/2014/main" id="{22D2830C-144C-58B8-1548-32065EC356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508001" cy="0"/>
              </a:xfrm>
              <a:prstGeom prst="line">
                <a:avLst/>
              </a:prstGeom>
              <a:ln w="101600" cap="rnd">
                <a:solidFill>
                  <a:schemeClr val="accent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66E34B3-78AB-AD56-F07F-35B56D95293D}"/>
                </a:ext>
              </a:extLst>
            </p:cNvPr>
            <p:cNvSpPr txBox="1"/>
            <p:nvPr/>
          </p:nvSpPr>
          <p:spPr>
            <a:xfrm>
              <a:off x="4288184" y="377036"/>
              <a:ext cx="744142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buClr>
                  <a:schemeClr val="accent1"/>
                </a:buClr>
                <a:buSzPct val="110000"/>
              </a:pPr>
              <a:r>
                <a:rPr lang="en-US" altLang="ko-KR" sz="700" dirty="0">
                  <a:solidFill>
                    <a:srgbClr val="2B2A2A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" panose="020B0502040504020204" pitchFamily="34"/>
                </a:rPr>
                <a:t>Medium</a:t>
              </a:r>
              <a:endParaRPr lang="en-US" sz="700" dirty="0">
                <a:solidFill>
                  <a:srgbClr val="2B2A2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" panose="020B0502040504020204" pitchFamily="34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5448D602-B6EF-FAA2-6AE4-96846C9FE6F0}"/>
              </a:ext>
            </a:extLst>
          </p:cNvPr>
          <p:cNvGrpSpPr/>
          <p:nvPr/>
        </p:nvGrpSpPr>
        <p:grpSpPr>
          <a:xfrm>
            <a:off x="6942615" y="4289193"/>
            <a:ext cx="744142" cy="228699"/>
            <a:chOff x="3601448" y="377036"/>
            <a:chExt cx="744142" cy="22869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017EEA2-6956-68C4-A5FC-B85421E9FCCC}"/>
                </a:ext>
              </a:extLst>
            </p:cNvPr>
            <p:cNvSpPr txBox="1"/>
            <p:nvPr/>
          </p:nvSpPr>
          <p:spPr>
            <a:xfrm>
              <a:off x="3601448" y="377036"/>
              <a:ext cx="744142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buClr>
                  <a:schemeClr val="accent1"/>
                </a:buClr>
                <a:buSzPct val="110000"/>
              </a:pPr>
              <a:r>
                <a:rPr lang="en-US" sz="700" dirty="0">
                  <a:solidFill>
                    <a:srgbClr val="2B2A2A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" panose="020B0502040504020204" pitchFamily="34"/>
                </a:rPr>
                <a:t>High</a:t>
              </a:r>
            </a:p>
          </p:txBody>
        </p:sp>
        <p:grpSp>
          <p:nvGrpSpPr>
            <p:cNvPr id="115" name="Group 71">
              <a:extLst>
                <a:ext uri="{FF2B5EF4-FFF2-40B4-BE49-F238E27FC236}">
                  <a16:creationId xmlns:a16="http://schemas.microsoft.com/office/drawing/2014/main" id="{88364239-5F8C-8479-2047-9E40A327C28A}"/>
                </a:ext>
              </a:extLst>
            </p:cNvPr>
            <p:cNvGrpSpPr/>
            <p:nvPr/>
          </p:nvGrpSpPr>
          <p:grpSpPr>
            <a:xfrm>
              <a:off x="3801243" y="535216"/>
              <a:ext cx="346285" cy="70519"/>
              <a:chOff x="6802581" y="2468418"/>
              <a:chExt cx="900000" cy="0"/>
            </a:xfrm>
          </p:grpSpPr>
          <p:cxnSp>
            <p:nvCxnSpPr>
              <p:cNvPr id="116" name="Straight Connector 67">
                <a:extLst>
                  <a:ext uri="{FF2B5EF4-FFF2-40B4-BE49-F238E27FC236}">
                    <a16:creationId xmlns:a16="http://schemas.microsoft.com/office/drawing/2014/main" id="{280320D0-693F-13EC-E847-E2718C50D4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900000" cy="0"/>
              </a:xfrm>
              <a:prstGeom prst="line">
                <a:avLst/>
              </a:prstGeom>
              <a:ln w="101600" cap="rnd">
                <a:solidFill>
                  <a:srgbClr val="FFFFFF">
                    <a:alpha val="30000"/>
                  </a:srgb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69">
                <a:extLst>
                  <a:ext uri="{FF2B5EF4-FFF2-40B4-BE49-F238E27FC236}">
                    <a16:creationId xmlns:a16="http://schemas.microsoft.com/office/drawing/2014/main" id="{4FBF04B5-FC0D-D319-1167-BFF3CB27DB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581" y="2468418"/>
                <a:ext cx="895496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B380C4E-5135-47FB-02D2-E7508304C703}"/>
              </a:ext>
            </a:extLst>
          </p:cNvPr>
          <p:cNvGrpSpPr/>
          <p:nvPr/>
        </p:nvGrpSpPr>
        <p:grpSpPr>
          <a:xfrm>
            <a:off x="438345" y="360000"/>
            <a:ext cx="2617380" cy="461665"/>
            <a:chOff x="447523" y="546250"/>
            <a:chExt cx="2617380" cy="46166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C854E2B-5CD1-8ECA-E942-EB5CAE2E0E07}"/>
                </a:ext>
              </a:extLst>
            </p:cNvPr>
            <p:cNvCxnSpPr>
              <a:cxnSpLocks/>
            </p:cNvCxnSpPr>
            <p:nvPr/>
          </p:nvCxnSpPr>
          <p:spPr>
            <a:xfrm>
              <a:off x="1177806" y="919092"/>
              <a:ext cx="173448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BBD5B8-E7AC-B568-6DA4-4D0C489DB429}"/>
                </a:ext>
              </a:extLst>
            </p:cNvPr>
            <p:cNvSpPr txBox="1"/>
            <p:nvPr/>
          </p:nvSpPr>
          <p:spPr>
            <a:xfrm>
              <a:off x="1007930" y="579745"/>
              <a:ext cx="2056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시스템 요구사항</a:t>
              </a:r>
              <a:endParaRPr lang="ko-KR" altLang="en-US" sz="20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D26580-66DE-9252-67BE-9783F1C6763D}"/>
                </a:ext>
              </a:extLst>
            </p:cNvPr>
            <p:cNvSpPr txBox="1"/>
            <p:nvPr/>
          </p:nvSpPr>
          <p:spPr>
            <a:xfrm>
              <a:off x="447523" y="546250"/>
              <a:ext cx="638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8577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48;g1f69e1c18b3_2_12">
            <a:extLst>
              <a:ext uri="{FF2B5EF4-FFF2-40B4-BE49-F238E27FC236}">
                <a16:creationId xmlns:a16="http://schemas.microsoft.com/office/drawing/2014/main" id="{88466BA1-8A49-1E1F-BECF-D86A07268911}"/>
              </a:ext>
            </a:extLst>
          </p:cNvPr>
          <p:cNvSpPr/>
          <p:nvPr/>
        </p:nvSpPr>
        <p:spPr>
          <a:xfrm rot="1873161">
            <a:off x="3532939" y="7205935"/>
            <a:ext cx="241879" cy="198965"/>
          </a:xfrm>
          <a:prstGeom prst="flowChartMerge">
            <a:avLst/>
          </a:prstGeom>
          <a:solidFill>
            <a:srgbClr val="0C0C0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50E3E-9199-1C51-A5CE-69B49AF8CC96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C2803D3-5FDB-3F9D-99B4-0E3B9B76C23A}"/>
              </a:ext>
            </a:extLst>
          </p:cNvPr>
          <p:cNvGrpSpPr/>
          <p:nvPr/>
        </p:nvGrpSpPr>
        <p:grpSpPr>
          <a:xfrm>
            <a:off x="911333" y="1867245"/>
            <a:ext cx="7168566" cy="1480743"/>
            <a:chOff x="933386" y="1476162"/>
            <a:chExt cx="7168566" cy="148074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33E77F5-681A-A2FE-DA9A-D285F5612084}"/>
                </a:ext>
              </a:extLst>
            </p:cNvPr>
            <p:cNvGrpSpPr/>
            <p:nvPr/>
          </p:nvGrpSpPr>
          <p:grpSpPr>
            <a:xfrm>
              <a:off x="933386" y="1476162"/>
              <a:ext cx="1358526" cy="1480743"/>
              <a:chOff x="933386" y="1476162"/>
              <a:chExt cx="1358526" cy="1480743"/>
            </a:xfrm>
          </p:grpSpPr>
          <p:pic>
            <p:nvPicPr>
              <p:cNvPr id="16" name="Google Shape;143;g1f69e1c18b3_2_12">
                <a:extLst>
                  <a:ext uri="{FF2B5EF4-FFF2-40B4-BE49-F238E27FC236}">
                    <a16:creationId xmlns:a16="http://schemas.microsoft.com/office/drawing/2014/main" id="{4A74543A-5609-E5B2-C516-66D27E1FC02C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072651" y="1876905"/>
                <a:ext cx="1080000" cy="108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5AF5ED-8F86-EEB5-2DDA-C25C9F5BF8F6}"/>
                  </a:ext>
                </a:extLst>
              </p:cNvPr>
              <p:cNvSpPr txBox="1"/>
              <p:nvPr/>
            </p:nvSpPr>
            <p:spPr>
              <a:xfrm>
                <a:off x="933386" y="1476162"/>
                <a:ext cx="13585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가상 </a:t>
                </a:r>
                <a:r>
                  <a:rPr lang="en-US" altLang="ko-KR" sz="16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VR</a:t>
                </a:r>
                <a:r>
                  <a:rPr lang="ko-KR" altLang="en-US" sz="16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환경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ECD2090-7911-5E2E-BDCE-DC4B32A49A53}"/>
                </a:ext>
              </a:extLst>
            </p:cNvPr>
            <p:cNvGrpSpPr/>
            <p:nvPr/>
          </p:nvGrpSpPr>
          <p:grpSpPr>
            <a:xfrm>
              <a:off x="3794541" y="1476162"/>
              <a:ext cx="1439149" cy="1480743"/>
              <a:chOff x="3794541" y="1476162"/>
              <a:chExt cx="1439149" cy="1480743"/>
            </a:xfrm>
          </p:grpSpPr>
          <p:pic>
            <p:nvPicPr>
              <p:cNvPr id="11" name="Google Shape;141;g1f69e1c18b3_2_12">
                <a:extLst>
                  <a:ext uri="{FF2B5EF4-FFF2-40B4-BE49-F238E27FC236}">
                    <a16:creationId xmlns:a16="http://schemas.microsoft.com/office/drawing/2014/main" id="{04E77072-1337-1459-4A94-F4E895DAD3C2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974117" y="1876905"/>
                <a:ext cx="1080000" cy="108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4B362A-1CD8-2748-CA80-F7F335AE8ED2}"/>
                  </a:ext>
                </a:extLst>
              </p:cNvPr>
              <p:cNvSpPr txBox="1"/>
              <p:nvPr/>
            </p:nvSpPr>
            <p:spPr>
              <a:xfrm>
                <a:off x="3794541" y="1476162"/>
                <a:ext cx="14391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360</a:t>
                </a:r>
                <a:r>
                  <a:rPr lang="ko-KR" altLang="en-US" sz="1600" b="1" dirty="0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도 카메라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4D8B042-E9AE-D2C1-26D3-62F7E148BB0D}"/>
                </a:ext>
              </a:extLst>
            </p:cNvPr>
            <p:cNvGrpSpPr/>
            <p:nvPr/>
          </p:nvGrpSpPr>
          <p:grpSpPr>
            <a:xfrm>
              <a:off x="6723722" y="1476162"/>
              <a:ext cx="1378230" cy="1480743"/>
              <a:chOff x="6723722" y="1476162"/>
              <a:chExt cx="1378230" cy="1480743"/>
            </a:xfrm>
          </p:grpSpPr>
          <p:pic>
            <p:nvPicPr>
              <p:cNvPr id="9" name="Google Shape;145;g1f69e1c18b3_2_12">
                <a:extLst>
                  <a:ext uri="{FF2B5EF4-FFF2-40B4-BE49-F238E27FC236}">
                    <a16:creationId xmlns:a16="http://schemas.microsoft.com/office/drawing/2014/main" id="{C172B7C1-64C5-D120-8B25-776EA8500BDA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875583" y="1876905"/>
                <a:ext cx="1080000" cy="108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8782D2-DE21-3E49-59D5-D0B8A6D44A85}"/>
                  </a:ext>
                </a:extLst>
              </p:cNvPr>
              <p:cNvSpPr txBox="1"/>
              <p:nvPr/>
            </p:nvSpPr>
            <p:spPr>
              <a:xfrm>
                <a:off x="6723722" y="1476162"/>
                <a:ext cx="13782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 err="1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매니퓰레이터</a:t>
                </a:r>
                <a:endParaRPr lang="ko-KR" altLang="en-US" sz="1600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7350A14-3A95-2114-7D9A-FFFB10FE78F1}"/>
              </a:ext>
            </a:extLst>
          </p:cNvPr>
          <p:cNvCxnSpPr>
            <a:cxnSpLocks/>
          </p:cNvCxnSpPr>
          <p:nvPr/>
        </p:nvCxnSpPr>
        <p:spPr>
          <a:xfrm>
            <a:off x="1612648" y="3645285"/>
            <a:ext cx="0" cy="429598"/>
          </a:xfrm>
          <a:prstGeom prst="line">
            <a:avLst/>
          </a:prstGeom>
          <a:ln w="38100">
            <a:solidFill>
              <a:srgbClr val="00002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F2086C55-97F9-4982-AE5A-2F12524E2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74" y="4801778"/>
            <a:ext cx="2017951" cy="16094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53E16C-7487-7544-86BF-B459A475D472}"/>
              </a:ext>
            </a:extLst>
          </p:cNvPr>
          <p:cNvSpPr txBox="1"/>
          <p:nvPr/>
        </p:nvSpPr>
        <p:spPr>
          <a:xfrm>
            <a:off x="331252" y="1362636"/>
            <a:ext cx="2562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아이당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1832x1920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픽셀의 그래픽 구현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Touch 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컨트롤러를 이용 가능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E1C638-D5BB-3DDD-429A-84E26423848B}"/>
              </a:ext>
            </a:extLst>
          </p:cNvPr>
          <p:cNvSpPr txBox="1"/>
          <p:nvPr/>
        </p:nvSpPr>
        <p:spPr>
          <a:xfrm>
            <a:off x="646077" y="4431045"/>
            <a:ext cx="1933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Oculus Quest 2</a:t>
            </a:r>
            <a:endParaRPr lang="ko-KR" altLang="en-US" sz="1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6FA8BC9-5948-81BD-0798-E05425B98A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6" b="94074" l="9974" r="89764">
                        <a14:foregroundMark x1="71129" y1="9333" x2="71129" y2="9333"/>
                        <a14:foregroundMark x1="27034" y1="91111" x2="27034" y2="91111"/>
                        <a14:foregroundMark x1="29528" y1="94222" x2="29528" y2="94222"/>
                        <a14:foregroundMark x1="71654" y1="7556" x2="71654" y2="7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6708" y="4893171"/>
            <a:ext cx="1610584" cy="14266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5A65370-BF5E-1E85-6D0A-FA5161CD418B}"/>
              </a:ext>
            </a:extLst>
          </p:cNvPr>
          <p:cNvSpPr txBox="1"/>
          <p:nvPr/>
        </p:nvSpPr>
        <p:spPr>
          <a:xfrm>
            <a:off x="3290604" y="1362636"/>
            <a:ext cx="2562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높은 해상도 및 </a:t>
            </a:r>
            <a:r>
              <a:rPr lang="ko-KR" alt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고정밀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이미지 연결 처리</a:t>
            </a:r>
          </a:p>
          <a:p>
            <a:pPr marL="171450" indent="-171450" algn="just">
              <a:buFontTx/>
              <a:buChar char="-"/>
            </a:pPr>
            <a:r>
              <a:rPr lang="en-US" altLang="ko-KR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4K 360</a:t>
            </a: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 스트리밍 지원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BBF434-B863-5572-76E9-A4A9C0FF5ACD}"/>
              </a:ext>
            </a:extLst>
          </p:cNvPr>
          <p:cNvSpPr txBox="1"/>
          <p:nvPr/>
        </p:nvSpPr>
        <p:spPr>
          <a:xfrm>
            <a:off x="3474129" y="4431045"/>
            <a:ext cx="2079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RICOH THETA V</a:t>
            </a:r>
            <a:endParaRPr lang="ko-KR" altLang="en-US" sz="1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DB0236F-7A46-A5AD-2CFA-5A16F011AA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821" b="94246" l="3200" r="97667">
                        <a14:foregroundMark x1="9533" y1="25972" x2="9533" y2="25972"/>
                        <a14:foregroundMark x1="9867" y1="26594" x2="11933" y2="34992"/>
                        <a14:foregroundMark x1="5933" y1="25194" x2="5933" y2="25194"/>
                        <a14:foregroundMark x1="5600" y1="14308" x2="5600" y2="14308"/>
                        <a14:foregroundMark x1="5800" y1="12753" x2="5800" y2="12753"/>
                        <a14:foregroundMark x1="13000" y1="85848" x2="13000" y2="85848"/>
                        <a14:foregroundMark x1="10933" y1="82893" x2="14133" y2="84603"/>
                        <a14:foregroundMark x1="28067" y1="84137" x2="39600" y2="81649"/>
                        <a14:foregroundMark x1="39600" y1="81649" x2="40667" y2="82115"/>
                        <a14:foregroundMark x1="5000" y1="84914" x2="9667" y2="88336"/>
                        <a14:foregroundMark x1="3200" y1="84292" x2="4067" y2="80404"/>
                        <a14:foregroundMark x1="3400" y1="80249" x2="6133" y2="78694"/>
                        <a14:foregroundMark x1="17867" y1="78849" x2="18600" y2="79627"/>
                        <a14:foregroundMark x1="1400" y1="93779" x2="7333" y2="93779"/>
                        <a14:foregroundMark x1="7333" y1="93779" x2="7733" y2="94401"/>
                        <a14:foregroundMark x1="55333" y1="79938" x2="55333" y2="79938"/>
                        <a14:foregroundMark x1="94133" y1="28149" x2="94133" y2="28149"/>
                        <a14:foregroundMark x1="97667" y1="32348" x2="97667" y2="32348"/>
                        <a14:foregroundMark x1="73267" y1="8398" x2="73267" y2="8398"/>
                        <a14:foregroundMark x1="33667" y1="8865" x2="33667" y2="8865"/>
                        <a14:foregroundMark x1="30467" y1="7932" x2="30467" y2="7932"/>
                        <a14:foregroundMark x1="50000" y1="11042" x2="50000" y2="11042"/>
                        <a14:foregroundMark x1="49000" y1="13219" x2="49000" y2="13219"/>
                        <a14:foregroundMark x1="48733" y1="15241" x2="48733" y2="15241"/>
                        <a14:foregroundMark x1="48533" y1="17263" x2="48533" y2="17263"/>
                        <a14:foregroundMark x1="48333" y1="15241" x2="48333" y2="15241"/>
                        <a14:foregroundMark x1="48400" y1="16174" x2="48400" y2="16174"/>
                        <a14:foregroundMark x1="49400" y1="11975" x2="49400" y2="11975"/>
                        <a14:foregroundMark x1="49133" y1="12597" x2="49133" y2="12597"/>
                        <a14:foregroundMark x1="75000" y1="4977" x2="75000" y2="4977"/>
                        <a14:foregroundMark x1="74600" y1="5754" x2="74600" y2="5754"/>
                        <a14:foregroundMark x1="71067" y1="15241" x2="71067" y2="15241"/>
                        <a14:foregroundMark x1="71067" y1="16174" x2="71067" y2="16174"/>
                        <a14:foregroundMark x1="48667" y1="14152" x2="48667" y2="14152"/>
                        <a14:foregroundMark x1="12667" y1="4821" x2="12667" y2="4821"/>
                        <a14:foregroundMark x1="10000" y1="5288" x2="10000" y2="5288"/>
                        <a14:foregroundMark x1="4933" y1="55054" x2="4933" y2="55054"/>
                        <a14:foregroundMark x1="5200" y1="65941" x2="5200" y2="65941"/>
                        <a14:foregroundMark x1="28267" y1="65941" x2="28267" y2="65941"/>
                        <a14:foregroundMark x1="18933" y1="78538" x2="18933" y2="78538"/>
                        <a14:backgroundMark x1="1333" y1="99222" x2="1333" y2="99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1093" y="5204446"/>
            <a:ext cx="1883489" cy="80738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4D79F77-F25C-DD17-E7E6-E80C34CF0BB9}"/>
              </a:ext>
            </a:extLst>
          </p:cNvPr>
          <p:cNvSpPr txBox="1"/>
          <p:nvPr/>
        </p:nvSpPr>
        <p:spPr>
          <a:xfrm>
            <a:off x="6559077" y="1362636"/>
            <a:ext cx="2494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 제어 방법 지원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71450" lvl="1" indent="-171450" algn="just">
              <a:buFontTx/>
              <a:buChar char="-"/>
            </a:pPr>
            <a:r>
              <a:rPr lang="ko-KR" alt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고도 정밀 조작 가능</a:t>
            </a:r>
            <a:endParaRPr lang="en-US" altLang="ko-KR" sz="1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3B4AAA-51C5-6524-70A6-1B0DCB8958FD}"/>
              </a:ext>
            </a:extLst>
          </p:cNvPr>
          <p:cNvSpPr txBox="1"/>
          <p:nvPr/>
        </p:nvSpPr>
        <p:spPr>
          <a:xfrm>
            <a:off x="6872837" y="4426010"/>
            <a:ext cx="10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Mirobot</a:t>
            </a:r>
            <a:endParaRPr lang="ko-KR" altLang="en-US" sz="1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A2E253A-86EF-735A-2C42-A90648BC19EF}"/>
              </a:ext>
            </a:extLst>
          </p:cNvPr>
          <p:cNvCxnSpPr>
            <a:cxnSpLocks/>
          </p:cNvCxnSpPr>
          <p:nvPr/>
        </p:nvCxnSpPr>
        <p:spPr>
          <a:xfrm>
            <a:off x="4513736" y="3645285"/>
            <a:ext cx="0" cy="429598"/>
          </a:xfrm>
          <a:prstGeom prst="line">
            <a:avLst/>
          </a:prstGeom>
          <a:ln w="38100">
            <a:solidFill>
              <a:srgbClr val="00002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11D1788-10E4-A1E2-D6D4-05EBC1583602}"/>
              </a:ext>
            </a:extLst>
          </p:cNvPr>
          <p:cNvCxnSpPr>
            <a:cxnSpLocks/>
          </p:cNvCxnSpPr>
          <p:nvPr/>
        </p:nvCxnSpPr>
        <p:spPr>
          <a:xfrm>
            <a:off x="7434437" y="3645285"/>
            <a:ext cx="0" cy="429598"/>
          </a:xfrm>
          <a:prstGeom prst="line">
            <a:avLst/>
          </a:prstGeom>
          <a:ln w="38100">
            <a:solidFill>
              <a:srgbClr val="00002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12282C-60DE-A9EB-7B09-966CFAD2492D}"/>
              </a:ext>
            </a:extLst>
          </p:cNvPr>
          <p:cNvGrpSpPr/>
          <p:nvPr/>
        </p:nvGrpSpPr>
        <p:grpSpPr>
          <a:xfrm>
            <a:off x="438345" y="360000"/>
            <a:ext cx="3777627" cy="461665"/>
            <a:chOff x="447523" y="546250"/>
            <a:chExt cx="3777627" cy="46166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5BF0ED1-6FFA-EF76-758B-205F1D555ACB}"/>
                </a:ext>
              </a:extLst>
            </p:cNvPr>
            <p:cNvCxnSpPr>
              <a:cxnSpLocks/>
            </p:cNvCxnSpPr>
            <p:nvPr/>
          </p:nvCxnSpPr>
          <p:spPr>
            <a:xfrm>
              <a:off x="1177806" y="919092"/>
              <a:ext cx="289901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DC45B8-C1A3-C145-DF78-03FD68AAF18C}"/>
                </a:ext>
              </a:extLst>
            </p:cNvPr>
            <p:cNvSpPr txBox="1"/>
            <p:nvPr/>
          </p:nvSpPr>
          <p:spPr>
            <a:xfrm>
              <a:off x="1036456" y="579745"/>
              <a:ext cx="3188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시스템 장비 구성 요구사항</a:t>
              </a:r>
              <a:endParaRPr lang="ko-KR" altLang="en-US" sz="20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9E33F7-0E5A-E11D-D4DE-03DA480CE1FE}"/>
                </a:ext>
              </a:extLst>
            </p:cNvPr>
            <p:cNvSpPr txBox="1"/>
            <p:nvPr/>
          </p:nvSpPr>
          <p:spPr>
            <a:xfrm>
              <a:off x="447523" y="546250"/>
              <a:ext cx="638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38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B2433230-9B37-D8A6-C82E-C18CEE0FE50A}"/>
              </a:ext>
            </a:extLst>
          </p:cNvPr>
          <p:cNvSpPr/>
          <p:nvPr/>
        </p:nvSpPr>
        <p:spPr>
          <a:xfrm>
            <a:off x="5163901" y="4515680"/>
            <a:ext cx="527572" cy="119872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E8FA50A-8538-76F3-9A8A-3BFA2CD91447}"/>
              </a:ext>
            </a:extLst>
          </p:cNvPr>
          <p:cNvGrpSpPr/>
          <p:nvPr/>
        </p:nvGrpSpPr>
        <p:grpSpPr>
          <a:xfrm>
            <a:off x="1854631" y="3882221"/>
            <a:ext cx="5434737" cy="1842594"/>
            <a:chOff x="1177406" y="2225639"/>
            <a:chExt cx="6284521" cy="184259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F270340-5632-3D59-47DD-58B177F401BA}"/>
                </a:ext>
              </a:extLst>
            </p:cNvPr>
            <p:cNvGrpSpPr/>
            <p:nvPr/>
          </p:nvGrpSpPr>
          <p:grpSpPr>
            <a:xfrm>
              <a:off x="1177406" y="2225639"/>
              <a:ext cx="6120000" cy="1842592"/>
              <a:chOff x="2002906" y="2547372"/>
              <a:chExt cx="4414482" cy="1842592"/>
            </a:xfrm>
          </p:grpSpPr>
          <p:pic>
            <p:nvPicPr>
              <p:cNvPr id="10" name="그래픽 9" descr="가상 현실 헤드셋 윤곽선">
                <a:extLst>
                  <a:ext uri="{FF2B5EF4-FFF2-40B4-BE49-F238E27FC236}">
                    <a16:creationId xmlns:a16="http://schemas.microsoft.com/office/drawing/2014/main" id="{53ADD079-B4C4-DB89-ED4C-6672E18B5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02906" y="2547372"/>
                <a:ext cx="400110" cy="400110"/>
              </a:xfrm>
              <a:prstGeom prst="rect">
                <a:avLst/>
              </a:prstGeom>
            </p:spPr>
          </p:pic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FF944C77-B605-45BC-35A1-60ADB1BAC28B}"/>
                  </a:ext>
                </a:extLst>
              </p:cNvPr>
              <p:cNvCxnSpPr>
                <a:cxnSpLocks/>
                <a:stCxn id="10" idx="2"/>
                <a:endCxn id="16" idx="0"/>
              </p:cNvCxnSpPr>
              <p:nvPr/>
            </p:nvCxnSpPr>
            <p:spPr>
              <a:xfrm>
                <a:off x="2202961" y="2947482"/>
                <a:ext cx="0" cy="6891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0467D5E-2922-9426-776A-070B353C3E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4821164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8" descr="로봇 팔 - 무료 산업개 아이콘">
                <a:extLst>
                  <a:ext uri="{FF2B5EF4-FFF2-40B4-BE49-F238E27FC236}">
                    <a16:creationId xmlns:a16="http://schemas.microsoft.com/office/drawing/2014/main" id="{F0BC4EA8-2BF2-B394-D3F7-1BD7D6AE1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7278" y="2547372"/>
                <a:ext cx="400110" cy="400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950A7E04-433C-CA41-AA8E-BA4B2D70B53B}"/>
                  </a:ext>
                </a:extLst>
              </p:cNvPr>
              <p:cNvCxnSpPr>
                <a:cxnSpLocks/>
                <a:stCxn id="31" idx="2"/>
                <a:endCxn id="12" idx="0"/>
              </p:cNvCxnSpPr>
              <p:nvPr/>
            </p:nvCxnSpPr>
            <p:spPr>
              <a:xfrm>
                <a:off x="4974794" y="3517381"/>
                <a:ext cx="8370" cy="1192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B9008B3-3204-75A0-D72B-4FF0874EE490}"/>
                  </a:ext>
                </a:extLst>
              </p:cNvPr>
              <p:cNvCxnSpPr>
                <a:cxnSpLocks/>
                <a:stCxn id="17" idx="0"/>
                <a:endCxn id="13" idx="2"/>
              </p:cNvCxnSpPr>
              <p:nvPr/>
            </p:nvCxnSpPr>
            <p:spPr>
              <a:xfrm flipV="1">
                <a:off x="6217333" y="2947482"/>
                <a:ext cx="0" cy="6891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BC8D0F1-780F-1558-5B03-9FB6EB2FA9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2040961" y="3636588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DBA7D5F6-041C-5F7F-35BD-98265AD933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6055333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54426BA5-29DF-8607-E984-F846AB1E262E}"/>
                  </a:ext>
                </a:extLst>
              </p:cNvPr>
              <p:cNvCxnSpPr>
                <a:cxnSpLocks/>
                <a:stCxn id="7" idx="2"/>
                <a:endCxn id="9" idx="2"/>
              </p:cNvCxnSpPr>
              <p:nvPr/>
            </p:nvCxnSpPr>
            <p:spPr>
              <a:xfrm rot="16200000" flipH="1">
                <a:off x="4205718" y="2378350"/>
                <a:ext cx="8561" cy="4014668"/>
              </a:xfrm>
              <a:prstGeom prst="bentConnector3">
                <a:avLst>
                  <a:gd name="adj1" fmla="val 2770249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10" descr="360도 카메라 - 무료 과학 기술개 아이콘">
                <a:extLst>
                  <a:ext uri="{FF2B5EF4-FFF2-40B4-BE49-F238E27FC236}">
                    <a16:creationId xmlns:a16="http://schemas.microsoft.com/office/drawing/2014/main" id="{A498A216-9875-0645-1B43-D6522953D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7922" y="2547372"/>
                <a:ext cx="400109" cy="400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E4E01DE-A67B-98FF-6059-F749F35CA0D0}"/>
                  </a:ext>
                </a:extLst>
              </p:cNvPr>
              <p:cNvGrpSpPr/>
              <p:nvPr/>
            </p:nvGrpSpPr>
            <p:grpSpPr>
              <a:xfrm>
                <a:off x="4783265" y="3180831"/>
                <a:ext cx="446678" cy="336550"/>
                <a:chOff x="3428342" y="1587500"/>
                <a:chExt cx="446678" cy="336550"/>
              </a:xfrm>
            </p:grpSpPr>
            <p:pic>
              <p:nvPicPr>
                <p:cNvPr id="31" name="그래픽 30" descr="구름 윤곽선">
                  <a:extLst>
                    <a:ext uri="{FF2B5EF4-FFF2-40B4-BE49-F238E27FC236}">
                      <a16:creationId xmlns:a16="http://schemas.microsoft.com/office/drawing/2014/main" id="{863AA704-4F15-4A95-8EA7-CA506007E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28342" y="1587500"/>
                  <a:ext cx="383058" cy="33655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6F7148A-572E-5014-BC56-459949A9AE59}"/>
                    </a:ext>
                  </a:extLst>
                </p:cNvPr>
                <p:cNvSpPr txBox="1"/>
                <p:nvPr/>
              </p:nvSpPr>
              <p:spPr>
                <a:xfrm>
                  <a:off x="3504406" y="1665199"/>
                  <a:ext cx="370614" cy="2231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ADDC99B9-596E-BC8A-AFC0-A3A20099D0E8}"/>
                  </a:ext>
                </a:extLst>
              </p:cNvPr>
              <p:cNvGrpSpPr/>
              <p:nvPr/>
            </p:nvGrpSpPr>
            <p:grpSpPr>
              <a:xfrm>
                <a:off x="2726929" y="3671353"/>
                <a:ext cx="336550" cy="336550"/>
                <a:chOff x="3474851" y="1612898"/>
                <a:chExt cx="336550" cy="336550"/>
              </a:xfrm>
            </p:grpSpPr>
            <p:pic>
              <p:nvPicPr>
                <p:cNvPr id="29" name="그래픽 28" descr="구름 윤곽선">
                  <a:extLst>
                    <a:ext uri="{FF2B5EF4-FFF2-40B4-BE49-F238E27FC236}">
                      <a16:creationId xmlns:a16="http://schemas.microsoft.com/office/drawing/2014/main" id="{8843B0C8-A4F0-C4D6-7587-6D130D067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1" y="1612898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3659AA-B3A0-FB20-C59A-A653D6AED8B8}"/>
                    </a:ext>
                  </a:extLst>
                </p:cNvPr>
                <p:cNvSpPr txBox="1"/>
                <p:nvPr/>
              </p:nvSpPr>
              <p:spPr>
                <a:xfrm>
                  <a:off x="3488821" y="1677190"/>
                  <a:ext cx="317918" cy="22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14DFEB1-DCF9-B991-DF00-9FD9162A0008}"/>
                  </a:ext>
                </a:extLst>
              </p:cNvPr>
              <p:cNvCxnSpPr>
                <a:cxnSpLocks/>
                <a:stCxn id="16" idx="3"/>
                <a:endCxn id="29" idx="1"/>
              </p:cNvCxnSpPr>
              <p:nvPr/>
            </p:nvCxnSpPr>
            <p:spPr>
              <a:xfrm flipV="1">
                <a:off x="2364961" y="3839628"/>
                <a:ext cx="361968" cy="423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3FDC4614-D652-4E8C-3491-4B83ECA74320}"/>
                  </a:ext>
                </a:extLst>
              </p:cNvPr>
              <p:cNvCxnSpPr>
                <a:cxnSpLocks/>
                <a:stCxn id="29" idx="3"/>
                <a:endCxn id="12" idx="1"/>
              </p:cNvCxnSpPr>
              <p:nvPr/>
            </p:nvCxnSpPr>
            <p:spPr>
              <a:xfrm>
                <a:off x="3063479" y="3839628"/>
                <a:ext cx="1757685" cy="42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19790831-8320-0C79-65A7-16235D8D3E17}"/>
                  </a:ext>
                </a:extLst>
              </p:cNvPr>
              <p:cNvCxnSpPr>
                <a:cxnSpLocks/>
                <a:stCxn id="31" idx="0"/>
                <a:endCxn id="22" idx="2"/>
              </p:cNvCxnSpPr>
              <p:nvPr/>
            </p:nvCxnSpPr>
            <p:spPr>
              <a:xfrm flipV="1">
                <a:off x="4974794" y="2947481"/>
                <a:ext cx="3183" cy="233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83030433-5A7F-416F-1777-1B37BB9AC503}"/>
                  </a:ext>
                </a:extLst>
              </p:cNvPr>
              <p:cNvCxnSpPr>
                <a:cxnSpLocks/>
                <a:stCxn id="16" idx="3"/>
                <a:endCxn id="22" idx="1"/>
              </p:cNvCxnSpPr>
              <p:nvPr/>
            </p:nvCxnSpPr>
            <p:spPr>
              <a:xfrm flipV="1">
                <a:off x="2364961" y="2747427"/>
                <a:ext cx="2412961" cy="1096436"/>
              </a:xfrm>
              <a:prstGeom prst="bentConnector3">
                <a:avLst>
                  <a:gd name="adj1" fmla="val 9033"/>
                </a:avLst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B3BE6A-932B-7AEC-0247-08523E27DA12}"/>
                </a:ext>
              </a:extLst>
            </p:cNvPr>
            <p:cNvSpPr/>
            <p:nvPr/>
          </p:nvSpPr>
          <p:spPr>
            <a:xfrm>
              <a:off x="1182089" y="3724872"/>
              <a:ext cx="544501" cy="33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Unity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5787295-DAD1-72AA-86A6-6B67E98F48D0}"/>
                </a:ext>
              </a:extLst>
            </p:cNvPr>
            <p:cNvSpPr/>
            <p:nvPr/>
          </p:nvSpPr>
          <p:spPr>
            <a:xfrm>
              <a:off x="4984835" y="3729835"/>
              <a:ext cx="689749" cy="336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WebRTC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6E3A185-D827-10CB-DF2D-A4D812F92990}"/>
                </a:ext>
              </a:extLst>
            </p:cNvPr>
            <p:cNvSpPr/>
            <p:nvPr/>
          </p:nvSpPr>
          <p:spPr>
            <a:xfrm>
              <a:off x="6578192" y="3733934"/>
              <a:ext cx="883735" cy="334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Manipulator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CECCEAC-1EF0-E4A9-7534-2D3F5ECD7BB5}"/>
              </a:ext>
            </a:extLst>
          </p:cNvPr>
          <p:cNvSpPr txBox="1"/>
          <p:nvPr/>
        </p:nvSpPr>
        <p:spPr>
          <a:xfrm>
            <a:off x="683282" y="1458128"/>
            <a:ext cx="4340625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NAT</a:t>
            </a:r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환경을 고려한 </a:t>
            </a:r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STUN Server</a:t>
            </a:r>
            <a:endParaRPr lang="ko-KR" altLang="en-US" sz="1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STUN Server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활용해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NAT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환경에서 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외부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IP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받아  외부 네트워크와 연결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4A4788D-A152-9709-B2E7-204E420CF339}"/>
              </a:ext>
            </a:extLst>
          </p:cNvPr>
          <p:cNvSpPr/>
          <p:nvPr/>
        </p:nvSpPr>
        <p:spPr>
          <a:xfrm>
            <a:off x="7427491" y="2297294"/>
            <a:ext cx="625789" cy="1301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9913C1C-7310-8FCE-5A57-88E6C52C8847}"/>
              </a:ext>
            </a:extLst>
          </p:cNvPr>
          <p:cNvSpPr/>
          <p:nvPr/>
        </p:nvSpPr>
        <p:spPr>
          <a:xfrm>
            <a:off x="541259" y="1086619"/>
            <a:ext cx="8061481" cy="175499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8A5292C5-EBC8-A368-F396-36CC4D8E4C3E}"/>
              </a:ext>
            </a:extLst>
          </p:cNvPr>
          <p:cNvCxnSpPr>
            <a:cxnSpLocks/>
            <a:stCxn id="31" idx="1"/>
            <a:endCxn id="41" idx="2"/>
          </p:cNvCxnSpPr>
          <p:nvPr/>
        </p:nvCxnSpPr>
        <p:spPr>
          <a:xfrm rot="10800000">
            <a:off x="4572001" y="2841611"/>
            <a:ext cx="615965" cy="1842344"/>
          </a:xfrm>
          <a:prstGeom prst="bentConnector2">
            <a:avLst/>
          </a:prstGeom>
          <a:ln w="12700">
            <a:solidFill>
              <a:srgbClr val="172C5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E255941-22DA-32A3-B612-0C186C0D4F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9167" y="1790766"/>
            <a:ext cx="3731551" cy="3466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04E84E-C845-7BBF-5BAD-A4CFF8883E23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12BDE87-CA40-54A7-60D5-F543730113A3}"/>
              </a:ext>
            </a:extLst>
          </p:cNvPr>
          <p:cNvSpPr/>
          <p:nvPr/>
        </p:nvSpPr>
        <p:spPr>
          <a:xfrm>
            <a:off x="5921004" y="1817584"/>
            <a:ext cx="625789" cy="1301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C9B8899-84EE-67D8-299B-A30005EEBAD0}"/>
              </a:ext>
            </a:extLst>
          </p:cNvPr>
          <p:cNvSpPr/>
          <p:nvPr/>
        </p:nvSpPr>
        <p:spPr>
          <a:xfrm>
            <a:off x="6809902" y="1975265"/>
            <a:ext cx="625789" cy="1301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8FA1BE3-55F1-337B-3E64-06B43660B7AC}"/>
              </a:ext>
            </a:extLst>
          </p:cNvPr>
          <p:cNvSpPr/>
          <p:nvPr/>
        </p:nvSpPr>
        <p:spPr>
          <a:xfrm>
            <a:off x="8112605" y="1975265"/>
            <a:ext cx="625789" cy="1301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62AA9BA-72DD-0406-7AAE-04CF260A676A}"/>
              </a:ext>
            </a:extLst>
          </p:cNvPr>
          <p:cNvGrpSpPr/>
          <p:nvPr/>
        </p:nvGrpSpPr>
        <p:grpSpPr>
          <a:xfrm>
            <a:off x="305908" y="360000"/>
            <a:ext cx="3188694" cy="461665"/>
            <a:chOff x="315086" y="546250"/>
            <a:chExt cx="3188694" cy="461665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660E9A71-7531-6183-E076-269495D4CF49}"/>
                </a:ext>
              </a:extLst>
            </p:cNvPr>
            <p:cNvCxnSpPr>
              <a:cxnSpLocks/>
            </p:cNvCxnSpPr>
            <p:nvPr/>
          </p:nvCxnSpPr>
          <p:spPr>
            <a:xfrm>
              <a:off x="1153203" y="919092"/>
              <a:ext cx="151306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A06665-1155-CB34-2CB9-25D9E40E360A}"/>
                </a:ext>
              </a:extLst>
            </p:cNvPr>
            <p:cNvSpPr txBox="1"/>
            <p:nvPr/>
          </p:nvSpPr>
          <p:spPr>
            <a:xfrm>
              <a:off x="315086" y="579745"/>
              <a:ext cx="3188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주요 알고리즘</a:t>
              </a:r>
              <a:endParaRPr lang="ko-KR" altLang="en-US" sz="20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A529CF-F564-EE6B-8D7D-1F3F0521314D}"/>
                </a:ext>
              </a:extLst>
            </p:cNvPr>
            <p:cNvSpPr txBox="1"/>
            <p:nvPr/>
          </p:nvSpPr>
          <p:spPr>
            <a:xfrm>
              <a:off x="446721" y="546250"/>
              <a:ext cx="6399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221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B2433230-9B37-D8A6-C82E-C18CEE0FE50A}"/>
              </a:ext>
            </a:extLst>
          </p:cNvPr>
          <p:cNvSpPr/>
          <p:nvPr/>
        </p:nvSpPr>
        <p:spPr>
          <a:xfrm>
            <a:off x="5187965" y="3810950"/>
            <a:ext cx="527572" cy="190345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E8FA50A-8538-76F3-9A8A-3BFA2CD91447}"/>
              </a:ext>
            </a:extLst>
          </p:cNvPr>
          <p:cNvGrpSpPr/>
          <p:nvPr/>
        </p:nvGrpSpPr>
        <p:grpSpPr>
          <a:xfrm>
            <a:off x="1854631" y="3882221"/>
            <a:ext cx="5434737" cy="1842594"/>
            <a:chOff x="1177406" y="2225639"/>
            <a:chExt cx="6284521" cy="184259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F270340-5632-3D59-47DD-58B177F401BA}"/>
                </a:ext>
              </a:extLst>
            </p:cNvPr>
            <p:cNvGrpSpPr/>
            <p:nvPr/>
          </p:nvGrpSpPr>
          <p:grpSpPr>
            <a:xfrm>
              <a:off x="1177406" y="2225639"/>
              <a:ext cx="6120000" cy="1842592"/>
              <a:chOff x="2002906" y="2547372"/>
              <a:chExt cx="4414482" cy="1842592"/>
            </a:xfrm>
          </p:grpSpPr>
          <p:pic>
            <p:nvPicPr>
              <p:cNvPr id="10" name="그래픽 9" descr="가상 현실 헤드셋 윤곽선">
                <a:extLst>
                  <a:ext uri="{FF2B5EF4-FFF2-40B4-BE49-F238E27FC236}">
                    <a16:creationId xmlns:a16="http://schemas.microsoft.com/office/drawing/2014/main" id="{53ADD079-B4C4-DB89-ED4C-6672E18B5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02906" y="2547372"/>
                <a:ext cx="400110" cy="400110"/>
              </a:xfrm>
              <a:prstGeom prst="rect">
                <a:avLst/>
              </a:prstGeom>
            </p:spPr>
          </p:pic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FF944C77-B605-45BC-35A1-60ADB1BAC28B}"/>
                  </a:ext>
                </a:extLst>
              </p:cNvPr>
              <p:cNvCxnSpPr>
                <a:cxnSpLocks/>
                <a:stCxn id="10" idx="2"/>
                <a:endCxn id="16" idx="0"/>
              </p:cNvCxnSpPr>
              <p:nvPr/>
            </p:nvCxnSpPr>
            <p:spPr>
              <a:xfrm>
                <a:off x="2202961" y="2947482"/>
                <a:ext cx="0" cy="6891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0467D5E-2922-9426-776A-070B353C3E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4836218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8" descr="로봇 팔 - 무료 산업개 아이콘">
                <a:extLst>
                  <a:ext uri="{FF2B5EF4-FFF2-40B4-BE49-F238E27FC236}">
                    <a16:creationId xmlns:a16="http://schemas.microsoft.com/office/drawing/2014/main" id="{F0BC4EA8-2BF2-B394-D3F7-1BD7D6AE1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7278" y="2547372"/>
                <a:ext cx="400110" cy="400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950A7E04-433C-CA41-AA8E-BA4B2D70B53B}"/>
                  </a:ext>
                </a:extLst>
              </p:cNvPr>
              <p:cNvCxnSpPr>
                <a:cxnSpLocks/>
                <a:stCxn id="31" idx="2"/>
                <a:endCxn id="12" idx="0"/>
              </p:cNvCxnSpPr>
              <p:nvPr/>
            </p:nvCxnSpPr>
            <p:spPr>
              <a:xfrm>
                <a:off x="4998048" y="3517381"/>
                <a:ext cx="170" cy="1192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B9008B3-3204-75A0-D72B-4FF0874EE490}"/>
                  </a:ext>
                </a:extLst>
              </p:cNvPr>
              <p:cNvCxnSpPr>
                <a:cxnSpLocks/>
                <a:stCxn id="17" idx="0"/>
                <a:endCxn id="13" idx="2"/>
              </p:cNvCxnSpPr>
              <p:nvPr/>
            </p:nvCxnSpPr>
            <p:spPr>
              <a:xfrm flipV="1">
                <a:off x="6217333" y="2947482"/>
                <a:ext cx="0" cy="6891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5BC8D0F1-780F-1558-5B03-9FB6EB2FA9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2040961" y="3636588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서버 아이콘검정 채워진 벡터 그림흰색 배경에 스톡 벡터(로열티 프리) 1185548530 | Shutterstock">
                <a:extLst>
                  <a:ext uri="{FF2B5EF4-FFF2-40B4-BE49-F238E27FC236}">
                    <a16:creationId xmlns:a16="http://schemas.microsoft.com/office/drawing/2014/main" id="{DBA7D5F6-041C-5F7F-35BD-98265AD933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25" t="15002" r="31245" b="41478"/>
              <a:stretch/>
            </p:blipFill>
            <p:spPr bwMode="auto">
              <a:xfrm>
                <a:off x="6055333" y="3636587"/>
                <a:ext cx="324000" cy="41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54426BA5-29DF-8607-E984-F846AB1E262E}"/>
                  </a:ext>
                </a:extLst>
              </p:cNvPr>
              <p:cNvCxnSpPr>
                <a:cxnSpLocks/>
                <a:stCxn id="7" idx="2"/>
                <a:endCxn id="9" idx="2"/>
              </p:cNvCxnSpPr>
              <p:nvPr/>
            </p:nvCxnSpPr>
            <p:spPr>
              <a:xfrm rot="16200000" flipH="1">
                <a:off x="4205718" y="2378350"/>
                <a:ext cx="8561" cy="4014668"/>
              </a:xfrm>
              <a:prstGeom prst="bentConnector3">
                <a:avLst>
                  <a:gd name="adj1" fmla="val 2770249"/>
                </a:avLst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10" descr="360도 카메라 - 무료 과학 기술개 아이콘">
                <a:extLst>
                  <a:ext uri="{FF2B5EF4-FFF2-40B4-BE49-F238E27FC236}">
                    <a16:creationId xmlns:a16="http://schemas.microsoft.com/office/drawing/2014/main" id="{A498A216-9875-0645-1B43-D6522953D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7994" y="2547372"/>
                <a:ext cx="400109" cy="400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E4E01DE-A67B-98FF-6059-F749F35CA0D0}"/>
                  </a:ext>
                </a:extLst>
              </p:cNvPr>
              <p:cNvGrpSpPr/>
              <p:nvPr/>
            </p:nvGrpSpPr>
            <p:grpSpPr>
              <a:xfrm>
                <a:off x="4829773" y="3180831"/>
                <a:ext cx="400170" cy="336550"/>
                <a:chOff x="3474850" y="1587500"/>
                <a:chExt cx="400170" cy="336550"/>
              </a:xfrm>
            </p:grpSpPr>
            <p:pic>
              <p:nvPicPr>
                <p:cNvPr id="31" name="그래픽 30" descr="구름 윤곽선">
                  <a:extLst>
                    <a:ext uri="{FF2B5EF4-FFF2-40B4-BE49-F238E27FC236}">
                      <a16:creationId xmlns:a16="http://schemas.microsoft.com/office/drawing/2014/main" id="{863AA704-4F15-4A95-8EA7-CA506007E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0" y="1587500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6F7148A-572E-5014-BC56-459949A9AE59}"/>
                    </a:ext>
                  </a:extLst>
                </p:cNvPr>
                <p:cNvSpPr txBox="1"/>
                <p:nvPr/>
              </p:nvSpPr>
              <p:spPr>
                <a:xfrm>
                  <a:off x="3504406" y="1665199"/>
                  <a:ext cx="370614" cy="2231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ADDC99B9-596E-BC8A-AFC0-A3A20099D0E8}"/>
                  </a:ext>
                </a:extLst>
              </p:cNvPr>
              <p:cNvGrpSpPr/>
              <p:nvPr/>
            </p:nvGrpSpPr>
            <p:grpSpPr>
              <a:xfrm>
                <a:off x="2726929" y="3671353"/>
                <a:ext cx="336550" cy="336550"/>
                <a:chOff x="3474851" y="1612898"/>
                <a:chExt cx="336550" cy="336550"/>
              </a:xfrm>
            </p:grpSpPr>
            <p:pic>
              <p:nvPicPr>
                <p:cNvPr id="29" name="그래픽 28" descr="구름 윤곽선">
                  <a:extLst>
                    <a:ext uri="{FF2B5EF4-FFF2-40B4-BE49-F238E27FC236}">
                      <a16:creationId xmlns:a16="http://schemas.microsoft.com/office/drawing/2014/main" id="{8843B0C8-A4F0-C4D6-7587-6D130D0672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851" y="1612898"/>
                  <a:ext cx="336550" cy="33655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3659AA-B3A0-FB20-C59A-A653D6AED8B8}"/>
                    </a:ext>
                  </a:extLst>
                </p:cNvPr>
                <p:cNvSpPr txBox="1"/>
                <p:nvPr/>
              </p:nvSpPr>
              <p:spPr>
                <a:xfrm>
                  <a:off x="3488821" y="1677190"/>
                  <a:ext cx="317918" cy="2231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50" dirty="0"/>
                    <a:t>NAT</a:t>
                  </a:r>
                  <a:endParaRPr lang="ko-KR" altLang="en-US" sz="850" dirty="0"/>
                </a:p>
              </p:txBody>
            </p:sp>
          </p:grp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C14DFEB1-DCF9-B991-DF00-9FD9162A0008}"/>
                  </a:ext>
                </a:extLst>
              </p:cNvPr>
              <p:cNvCxnSpPr>
                <a:cxnSpLocks/>
                <a:stCxn id="16" idx="3"/>
                <a:endCxn id="29" idx="1"/>
              </p:cNvCxnSpPr>
              <p:nvPr/>
            </p:nvCxnSpPr>
            <p:spPr>
              <a:xfrm flipV="1">
                <a:off x="2364961" y="3839628"/>
                <a:ext cx="361968" cy="423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3FDC4614-D652-4E8C-3491-4B83ECA74320}"/>
                  </a:ext>
                </a:extLst>
              </p:cNvPr>
              <p:cNvCxnSpPr>
                <a:cxnSpLocks/>
                <a:stCxn id="29" idx="3"/>
                <a:endCxn id="12" idx="1"/>
              </p:cNvCxnSpPr>
              <p:nvPr/>
            </p:nvCxnSpPr>
            <p:spPr>
              <a:xfrm>
                <a:off x="3063479" y="3839628"/>
                <a:ext cx="1772739" cy="42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19790831-8320-0C79-65A7-16235D8D3E17}"/>
                  </a:ext>
                </a:extLst>
              </p:cNvPr>
              <p:cNvCxnSpPr>
                <a:cxnSpLocks/>
                <a:stCxn id="31" idx="0"/>
                <a:endCxn id="22" idx="2"/>
              </p:cNvCxnSpPr>
              <p:nvPr/>
            </p:nvCxnSpPr>
            <p:spPr>
              <a:xfrm flipV="1">
                <a:off x="4998048" y="2947481"/>
                <a:ext cx="0" cy="2333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83030433-5A7F-416F-1777-1B37BB9AC503}"/>
                  </a:ext>
                </a:extLst>
              </p:cNvPr>
              <p:cNvCxnSpPr>
                <a:cxnSpLocks/>
                <a:stCxn id="16" idx="3"/>
                <a:endCxn id="22" idx="1"/>
              </p:cNvCxnSpPr>
              <p:nvPr/>
            </p:nvCxnSpPr>
            <p:spPr>
              <a:xfrm flipV="1">
                <a:off x="2364961" y="2747427"/>
                <a:ext cx="2433033" cy="1096436"/>
              </a:xfrm>
              <a:prstGeom prst="bentConnector3">
                <a:avLst>
                  <a:gd name="adj1" fmla="val 6675"/>
                </a:avLst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B3BE6A-932B-7AEC-0247-08523E27DA12}"/>
                </a:ext>
              </a:extLst>
            </p:cNvPr>
            <p:cNvSpPr/>
            <p:nvPr/>
          </p:nvSpPr>
          <p:spPr>
            <a:xfrm>
              <a:off x="1182089" y="3724872"/>
              <a:ext cx="544501" cy="334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Unity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5787295-DAD1-72AA-86A6-6B67E98F48D0}"/>
                </a:ext>
              </a:extLst>
            </p:cNvPr>
            <p:cNvSpPr/>
            <p:nvPr/>
          </p:nvSpPr>
          <p:spPr>
            <a:xfrm>
              <a:off x="4984835" y="3729835"/>
              <a:ext cx="689749" cy="336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WebRTC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6E3A185-D827-10CB-DF2D-A4D812F92990}"/>
                </a:ext>
              </a:extLst>
            </p:cNvPr>
            <p:cNvSpPr/>
            <p:nvPr/>
          </p:nvSpPr>
          <p:spPr>
            <a:xfrm>
              <a:off x="6578192" y="3733934"/>
              <a:ext cx="883735" cy="334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Manipulator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Server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CECCEAC-1EF0-E4A9-7534-2D3F5ECD7BB5}"/>
              </a:ext>
            </a:extLst>
          </p:cNvPr>
          <p:cNvSpPr txBox="1"/>
          <p:nvPr/>
        </p:nvSpPr>
        <p:spPr>
          <a:xfrm>
            <a:off x="697184" y="1485929"/>
            <a:ext cx="4340625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Signaling Server </a:t>
            </a:r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활용한 각 </a:t>
            </a:r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peer</a:t>
            </a:r>
            <a:r>
              <a:rPr lang="ko-KR" altLang="en-US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간 연결</a:t>
            </a:r>
            <a:endParaRPr lang="en-US" altLang="ko-KR" sz="1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FLASK(REST API)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SDP(Session Description Protocol)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메시지 교환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4A4788D-A152-9709-B2E7-204E420CF339}"/>
              </a:ext>
            </a:extLst>
          </p:cNvPr>
          <p:cNvSpPr/>
          <p:nvPr/>
        </p:nvSpPr>
        <p:spPr>
          <a:xfrm>
            <a:off x="7427491" y="2297294"/>
            <a:ext cx="625789" cy="13017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9913C1C-7310-8FCE-5A57-88E6C52C8847}"/>
              </a:ext>
            </a:extLst>
          </p:cNvPr>
          <p:cNvSpPr/>
          <p:nvPr/>
        </p:nvSpPr>
        <p:spPr>
          <a:xfrm>
            <a:off x="541259" y="1086619"/>
            <a:ext cx="8061481" cy="175499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079537A-C8C1-C25E-B740-E9EFDCE2439B}"/>
              </a:ext>
            </a:extLst>
          </p:cNvPr>
          <p:cNvGrpSpPr/>
          <p:nvPr/>
        </p:nvGrpSpPr>
        <p:grpSpPr>
          <a:xfrm>
            <a:off x="5189520" y="1561311"/>
            <a:ext cx="3156340" cy="795629"/>
            <a:chOff x="5189520" y="1525713"/>
            <a:chExt cx="3156340" cy="7956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FF99F3B-73C7-A096-9557-4C7F216DD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89520" y="1525713"/>
              <a:ext cx="942318" cy="15479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D8A6F83-3F9A-CD91-F47C-D800614A1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89520" y="1833813"/>
              <a:ext cx="847747" cy="15314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A1EE033-634E-FACE-FC1C-6DB3E2DC9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89520" y="2169264"/>
              <a:ext cx="3156340" cy="152078"/>
            </a:xfrm>
            <a:prstGeom prst="rect">
              <a:avLst/>
            </a:prstGeom>
          </p:spPr>
        </p:pic>
      </p:grp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8A5292C5-EBC8-A368-F396-36CC4D8E4C3E}"/>
              </a:ext>
            </a:extLst>
          </p:cNvPr>
          <p:cNvCxnSpPr>
            <a:cxnSpLocks/>
            <a:stCxn id="164" idx="0"/>
            <a:endCxn id="41" idx="2"/>
          </p:cNvCxnSpPr>
          <p:nvPr/>
        </p:nvCxnSpPr>
        <p:spPr>
          <a:xfrm rot="16200000" flipV="1">
            <a:off x="4527207" y="2886405"/>
            <a:ext cx="969339" cy="879751"/>
          </a:xfrm>
          <a:prstGeom prst="bentConnector3">
            <a:avLst>
              <a:gd name="adj1" fmla="val 50000"/>
            </a:avLst>
          </a:prstGeom>
          <a:ln w="12700">
            <a:solidFill>
              <a:srgbClr val="172C5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57C22DA-B7C7-BF33-A518-2FD31D846E3B}"/>
              </a:ext>
            </a:extLst>
          </p:cNvPr>
          <p:cNvSpPr txBox="1"/>
          <p:nvPr/>
        </p:nvSpPr>
        <p:spPr>
          <a:xfrm>
            <a:off x="5873354" y="0"/>
            <a:ext cx="32706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D0CEC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 및 추진전략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알고리즘 및 설계방법 </a:t>
            </a:r>
            <a:r>
              <a:rPr lang="en-US" altLang="ko-KR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| 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A094255-6BD9-499C-C31F-F7B4D4A1A3DE}"/>
              </a:ext>
            </a:extLst>
          </p:cNvPr>
          <p:cNvGrpSpPr/>
          <p:nvPr/>
        </p:nvGrpSpPr>
        <p:grpSpPr>
          <a:xfrm>
            <a:off x="305908" y="360000"/>
            <a:ext cx="3188694" cy="461665"/>
            <a:chOff x="315086" y="546250"/>
            <a:chExt cx="3188694" cy="461665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C91A759-6E57-BD8B-1B7D-CB2F3A7CB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53203" y="919092"/>
              <a:ext cx="151306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C0C3EF0-5766-30F0-01C6-341DB285BFF2}"/>
                </a:ext>
              </a:extLst>
            </p:cNvPr>
            <p:cNvSpPr txBox="1"/>
            <p:nvPr/>
          </p:nvSpPr>
          <p:spPr>
            <a:xfrm>
              <a:off x="315086" y="579745"/>
              <a:ext cx="3188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주요 알고리즘</a:t>
              </a:r>
              <a:endParaRPr lang="ko-KR" altLang="en-US" sz="20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1C1F8F1-01BF-8155-DD19-83CA7A7F942F}"/>
                </a:ext>
              </a:extLst>
            </p:cNvPr>
            <p:cNvSpPr txBox="1"/>
            <p:nvPr/>
          </p:nvSpPr>
          <p:spPr>
            <a:xfrm>
              <a:off x="446721" y="546250"/>
              <a:ext cx="6399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solidFill>
                    <a:srgbClr val="00002F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03.</a:t>
              </a:r>
              <a:endParaRPr lang="ko-KR" altLang="en-US" sz="2400" spc="-150" dirty="0">
                <a:solidFill>
                  <a:srgbClr val="00002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80043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2476</Words>
  <Application>Microsoft Office PowerPoint</Application>
  <PresentationFormat>화면 슬라이드 쇼(4:3)</PresentationFormat>
  <Paragraphs>632</Paragraphs>
  <Slides>26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Calibri Light</vt:lpstr>
      <vt:lpstr>G마켓 산스 TTF Bold</vt:lpstr>
      <vt:lpstr>G마켓 산스 TTF Medium</vt:lpstr>
      <vt:lpstr>Arial</vt:lpstr>
      <vt:lpstr>Calibri</vt:lpstr>
      <vt:lpstr>맑은 고딕</vt:lpstr>
      <vt:lpstr>Gothic A1 ExtraBold</vt:lpstr>
      <vt:lpstr>맑은 고딕</vt:lpstr>
      <vt:lpstr>1_Office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김현기</cp:lastModifiedBy>
  <cp:revision>94</cp:revision>
  <dcterms:created xsi:type="dcterms:W3CDTF">2017-05-29T09:12:16Z</dcterms:created>
  <dcterms:modified xsi:type="dcterms:W3CDTF">2023-06-13T13:32:19Z</dcterms:modified>
</cp:coreProperties>
</file>